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DM Sans Bold" panose="020B0604020202020204" charset="0"/>
      <p:regular r:id="rId9"/>
    </p:embeddedFont>
    <p:embeddedFont>
      <p:font typeface="Gotham" panose="020B0604020202020204" charset="0"/>
      <p:regular r:id="rId10"/>
    </p:embeddedFont>
    <p:embeddedFont>
      <p:font typeface="Gotham Bold" panose="020B0604020202020204" charset="0"/>
      <p:regular r:id="rId11"/>
    </p:embeddedFont>
    <p:embeddedFont>
      <p:font typeface="Gotham Italic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4645" autoAdjust="0"/>
  </p:normalViewPr>
  <p:slideViewPr>
    <p:cSldViewPr>
      <p:cViewPr varScale="1">
        <p:scale>
          <a:sx n="36" d="100"/>
          <a:sy n="36" d="100"/>
        </p:scale>
        <p:origin x="176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1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C92F34A9-74C3-479A-DEB8-516F07D61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456122" y="4116322"/>
            <a:ext cx="3065526" cy="4114800"/>
          </a:xfrm>
          <a:custGeom>
            <a:avLst/>
            <a:gdLst/>
            <a:ahLst/>
            <a:cxnLst/>
            <a:rect l="l" t="t" r="r" b="b"/>
            <a:pathLst>
              <a:path w="3065526" h="4114800">
                <a:moveTo>
                  <a:pt x="0" y="0"/>
                </a:moveTo>
                <a:lnTo>
                  <a:pt x="3065526" y="0"/>
                </a:lnTo>
                <a:lnTo>
                  <a:pt x="3065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rot="-1968832">
            <a:off x="3134120" y="6363226"/>
            <a:ext cx="2388805" cy="674837"/>
          </a:xfrm>
          <a:custGeom>
            <a:avLst/>
            <a:gdLst/>
            <a:ahLst/>
            <a:cxnLst/>
            <a:rect l="l" t="t" r="r" b="b"/>
            <a:pathLst>
              <a:path w="2388805" h="674837">
                <a:moveTo>
                  <a:pt x="0" y="0"/>
                </a:moveTo>
                <a:lnTo>
                  <a:pt x="2388804" y="0"/>
                </a:lnTo>
                <a:lnTo>
                  <a:pt x="2388804" y="674837"/>
                </a:lnTo>
                <a:lnTo>
                  <a:pt x="0" y="6748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 rot="2700000">
            <a:off x="1970215" y="6389348"/>
            <a:ext cx="901664" cy="704425"/>
          </a:xfrm>
          <a:custGeom>
            <a:avLst/>
            <a:gdLst/>
            <a:ahLst/>
            <a:cxnLst/>
            <a:rect l="l" t="t" r="r" b="b"/>
            <a:pathLst>
              <a:path w="901664" h="704425">
                <a:moveTo>
                  <a:pt x="0" y="0"/>
                </a:moveTo>
                <a:lnTo>
                  <a:pt x="901664" y="0"/>
                </a:lnTo>
                <a:lnTo>
                  <a:pt x="901664" y="704425"/>
                </a:lnTo>
                <a:lnTo>
                  <a:pt x="0" y="7044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AutoShape 6"/>
          <p:cNvSpPr/>
          <p:nvPr/>
        </p:nvSpPr>
        <p:spPr>
          <a:xfrm>
            <a:off x="-3977962" y="2257425"/>
            <a:ext cx="11335500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14549320" y="2624785"/>
            <a:ext cx="2600854" cy="4794200"/>
          </a:xfrm>
          <a:custGeom>
            <a:avLst/>
            <a:gdLst/>
            <a:ahLst/>
            <a:cxnLst/>
            <a:rect l="l" t="t" r="r" b="b"/>
            <a:pathLst>
              <a:path w="2600854" h="4794200">
                <a:moveTo>
                  <a:pt x="0" y="0"/>
                </a:moveTo>
                <a:lnTo>
                  <a:pt x="2600853" y="0"/>
                </a:lnTo>
                <a:lnTo>
                  <a:pt x="2600853" y="4794201"/>
                </a:lnTo>
                <a:lnTo>
                  <a:pt x="0" y="47942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3925950" y="2038885"/>
            <a:ext cx="2878277" cy="2273839"/>
          </a:xfrm>
          <a:custGeom>
            <a:avLst/>
            <a:gdLst/>
            <a:ahLst/>
            <a:cxnLst/>
            <a:rect l="l" t="t" r="r" b="b"/>
            <a:pathLst>
              <a:path w="2878277" h="2273839">
                <a:moveTo>
                  <a:pt x="0" y="0"/>
                </a:moveTo>
                <a:lnTo>
                  <a:pt x="2878277" y="0"/>
                </a:lnTo>
                <a:lnTo>
                  <a:pt x="2878277" y="2273839"/>
                </a:lnTo>
                <a:lnTo>
                  <a:pt x="0" y="2273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13898394" y="1627394"/>
            <a:ext cx="670358" cy="646058"/>
          </a:xfrm>
          <a:custGeom>
            <a:avLst/>
            <a:gdLst/>
            <a:ahLst/>
            <a:cxnLst/>
            <a:rect l="l" t="t" r="r" b="b"/>
            <a:pathLst>
              <a:path w="670358" h="646058">
                <a:moveTo>
                  <a:pt x="0" y="0"/>
                </a:moveTo>
                <a:lnTo>
                  <a:pt x="670358" y="0"/>
                </a:lnTo>
                <a:lnTo>
                  <a:pt x="670358" y="646058"/>
                </a:lnTo>
                <a:lnTo>
                  <a:pt x="0" y="6460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17142557" y="1928245"/>
            <a:ext cx="484659" cy="754332"/>
          </a:xfrm>
          <a:custGeom>
            <a:avLst/>
            <a:gdLst/>
            <a:ahLst/>
            <a:cxnLst/>
            <a:rect l="l" t="t" r="r" b="b"/>
            <a:pathLst>
              <a:path w="484659" h="754332">
                <a:moveTo>
                  <a:pt x="0" y="0"/>
                </a:moveTo>
                <a:lnTo>
                  <a:pt x="484659" y="0"/>
                </a:lnTo>
                <a:lnTo>
                  <a:pt x="484659" y="754332"/>
                </a:lnTo>
                <a:lnTo>
                  <a:pt x="0" y="75433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TextBox 11"/>
          <p:cNvSpPr txBox="1"/>
          <p:nvPr/>
        </p:nvSpPr>
        <p:spPr>
          <a:xfrm>
            <a:off x="1028700" y="1019175"/>
            <a:ext cx="632884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1C2120"/>
                </a:solidFill>
                <a:latin typeface="DM Sans Bold"/>
                <a:ea typeface="DM Sans Bold"/>
                <a:cs typeface="DM Sans Bold"/>
                <a:sym typeface="DM Sans Bold"/>
              </a:rPr>
              <a:t>STATISTIKEN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21648" y="3604757"/>
            <a:ext cx="4421046" cy="1922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27"/>
              </a:lnSpc>
              <a:spcBef>
                <a:spcPct val="0"/>
              </a:spcBef>
            </a:pPr>
            <a:r>
              <a:rPr lang="en-US" sz="2551" spc="204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12,4% des weltweiten Porno-Traffics im Internet geschieht in Deutschland.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56122" y="8507347"/>
            <a:ext cx="5184344" cy="308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77"/>
              </a:lnSpc>
              <a:spcBef>
                <a:spcPct val="0"/>
              </a:spcBef>
            </a:pPr>
            <a:r>
              <a:rPr lang="en-US" sz="1651" i="1" spc="132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*Netzsieger, Internet Pornografie, 2018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644952" y="1393827"/>
            <a:ext cx="4995210" cy="53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9"/>
              </a:lnSpc>
              <a:spcBef>
                <a:spcPct val="0"/>
              </a:spcBef>
            </a:pPr>
            <a:r>
              <a:rPr lang="en-US" sz="2973" spc="237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32%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27296" y="1899139"/>
            <a:ext cx="3598654" cy="189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7"/>
              </a:lnSpc>
            </a:pPr>
            <a:r>
              <a:rPr lang="en-US" sz="5118" b="1" spc="409">
                <a:solidFill>
                  <a:srgbClr val="1C2120"/>
                </a:solidFill>
                <a:latin typeface="Gotham Bold"/>
                <a:ea typeface="Gotham Bold"/>
                <a:cs typeface="Gotham Bold"/>
                <a:sym typeface="Gotham Bold"/>
              </a:rPr>
              <a:t>der 11-13</a:t>
            </a:r>
          </a:p>
          <a:p>
            <a:pPr marL="0" lvl="0" indent="0" algn="l">
              <a:lnSpc>
                <a:spcPts val="7677"/>
              </a:lnSpc>
              <a:spcBef>
                <a:spcPct val="0"/>
              </a:spcBef>
            </a:pPr>
            <a:r>
              <a:rPr lang="en-US" sz="5118" b="1" spc="409">
                <a:solidFill>
                  <a:srgbClr val="1C2120"/>
                </a:solidFill>
                <a:latin typeface="Gotham Bold"/>
                <a:ea typeface="Gotham Bold"/>
                <a:cs typeface="Gotham Bold"/>
                <a:sym typeface="Gotham Bold"/>
              </a:rPr>
              <a:t>Jährigen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230419" y="1582077"/>
            <a:ext cx="4995210" cy="53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9"/>
              </a:lnSpc>
              <a:spcBef>
                <a:spcPct val="0"/>
              </a:spcBef>
            </a:pPr>
            <a:r>
              <a:rPr lang="en-US" sz="2973" spc="237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26%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27296" y="3824029"/>
            <a:ext cx="3906277" cy="92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28"/>
              </a:lnSpc>
              <a:spcBef>
                <a:spcPct val="0"/>
              </a:spcBef>
            </a:pPr>
            <a:r>
              <a:rPr lang="en-US" sz="2485" spc="198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haben bereits Pornos gesehen.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111677" y="7696198"/>
            <a:ext cx="6083926" cy="534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90"/>
              </a:lnSpc>
            </a:pPr>
            <a:r>
              <a:rPr lang="en-US" sz="1460" i="1" spc="116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*Klicksafe.de, Neue Studie der</a:t>
            </a:r>
          </a:p>
          <a:p>
            <a:pPr marL="0" lvl="0" indent="0" algn="just">
              <a:lnSpc>
                <a:spcPts val="2190"/>
              </a:lnSpc>
              <a:spcBef>
                <a:spcPct val="0"/>
              </a:spcBef>
            </a:pPr>
            <a:r>
              <a:rPr lang="en-US" sz="1460" i="1" spc="116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Medienanstalt NRW 2024, 2821 Befragte 11-13 J.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833898" y="5358842"/>
            <a:ext cx="3906277" cy="92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28"/>
              </a:lnSpc>
              <a:spcBef>
                <a:spcPct val="0"/>
              </a:spcBef>
            </a:pPr>
            <a:r>
              <a:rPr lang="en-US" sz="2485" spc="198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70% sahen dieses Material ungewollt.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327296" y="4831510"/>
            <a:ext cx="1013203" cy="1750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576"/>
              </a:lnSpc>
              <a:spcBef>
                <a:spcPct val="0"/>
              </a:spcBef>
            </a:pPr>
            <a:r>
              <a:rPr lang="en-US" sz="9717" b="1" spc="777">
                <a:solidFill>
                  <a:srgbClr val="1C2120"/>
                </a:solidFill>
                <a:latin typeface="Gotham Bold"/>
                <a:ea typeface="Gotham Bold"/>
                <a:cs typeface="Gotham Bold"/>
                <a:sym typeface="Gotham Bold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E6BEAA76-27A9-A627-0622-3511BA39E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628" y="3293590"/>
            <a:ext cx="2967595" cy="29675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31" y="3300421"/>
            <a:ext cx="2885627" cy="288562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813822" y="6245483"/>
            <a:ext cx="3544147" cy="1922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27"/>
              </a:lnSpc>
              <a:spcBef>
                <a:spcPct val="0"/>
              </a:spcBef>
            </a:pPr>
            <a:r>
              <a:rPr lang="en-US" sz="2551" spc="204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der Jungs haben einen </a:t>
            </a:r>
            <a:r>
              <a:rPr lang="en-US" sz="2551" b="1" spc="204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ungewollten</a:t>
            </a:r>
            <a:r>
              <a:rPr lang="en-US" sz="2551" spc="204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 Erstkontakt mit Pornografie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1217" y="6245483"/>
            <a:ext cx="4005950" cy="1922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27"/>
              </a:lnSpc>
              <a:spcBef>
                <a:spcPct val="0"/>
              </a:spcBef>
            </a:pPr>
            <a:r>
              <a:rPr lang="en-US" sz="2551" spc="204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der Mädels haben einen </a:t>
            </a:r>
            <a:r>
              <a:rPr lang="en-US" sz="2551" b="1" spc="204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ungewollten</a:t>
            </a:r>
            <a:r>
              <a:rPr lang="en-US" sz="2551" spc="204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 Erstkontakt mit Pornografie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1216" y="1019175"/>
            <a:ext cx="632884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1C2120"/>
                </a:solidFill>
                <a:latin typeface="DM Sans Bold"/>
                <a:ea typeface="DM Sans Bold"/>
                <a:cs typeface="DM Sans Bold"/>
                <a:sym typeface="DM Sans Bold"/>
              </a:rPr>
              <a:t>STATISTIKEN</a:t>
            </a:r>
          </a:p>
        </p:txBody>
      </p:sp>
      <p:sp>
        <p:nvSpPr>
          <p:cNvPr id="8" name="AutoShape 8"/>
          <p:cNvSpPr/>
          <p:nvPr/>
        </p:nvSpPr>
        <p:spPr>
          <a:xfrm>
            <a:off x="-3985446" y="2257425"/>
            <a:ext cx="11335500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841217" y="9152641"/>
            <a:ext cx="9440292" cy="534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3"/>
              </a:lnSpc>
              <a:spcBef>
                <a:spcPct val="0"/>
              </a:spcBef>
            </a:pPr>
            <a:r>
              <a:rPr lang="en-US" sz="1462" spc="117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*Von den in Deutschland lebenden Befragten der </a:t>
            </a:r>
          </a:p>
          <a:p>
            <a:pPr algn="l">
              <a:lnSpc>
                <a:spcPts val="2193"/>
              </a:lnSpc>
              <a:spcBef>
                <a:spcPct val="0"/>
              </a:spcBef>
            </a:pPr>
            <a:r>
              <a:rPr lang="en-US" sz="1462" spc="117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EU Kids Online-Studie (Hasebrink et al. 2019)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5759" y="1304589"/>
            <a:ext cx="4004530" cy="400453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250003" y="5286159"/>
            <a:ext cx="5184344" cy="143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27"/>
              </a:lnSpc>
              <a:spcBef>
                <a:spcPct val="0"/>
              </a:spcBef>
            </a:pPr>
            <a:r>
              <a:rPr lang="en-US" sz="2551" spc="204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...der Jugendlichen ordnen das in Pornos Gesehene als unrealistisch ein.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250003" y="7206519"/>
            <a:ext cx="6083926" cy="534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90"/>
              </a:lnSpc>
            </a:pPr>
            <a:r>
              <a:rPr lang="en-US" sz="1460" i="1" spc="116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*Klicksafe.de, Neue Studie der</a:t>
            </a:r>
          </a:p>
          <a:p>
            <a:pPr marL="0" lvl="0" indent="0" algn="just">
              <a:lnSpc>
                <a:spcPts val="2190"/>
              </a:lnSpc>
              <a:spcBef>
                <a:spcPct val="0"/>
              </a:spcBef>
            </a:pPr>
            <a:r>
              <a:rPr lang="en-US" sz="1460" i="1" spc="116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Medienanstalt NRW 2024, 1186 Befragte 11-17 J.</a:t>
            </a:r>
          </a:p>
        </p:txBody>
      </p:sp>
      <p:sp>
        <p:nvSpPr>
          <p:cNvPr id="13" name="AutoShape 13"/>
          <p:cNvSpPr/>
          <p:nvPr/>
        </p:nvSpPr>
        <p:spPr>
          <a:xfrm>
            <a:off x="-2191508" y="8954690"/>
            <a:ext cx="11335500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4" name="AutoShape 14"/>
          <p:cNvSpPr/>
          <p:nvPr/>
        </p:nvSpPr>
        <p:spPr>
          <a:xfrm>
            <a:off x="12238296" y="6979631"/>
            <a:ext cx="11335500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Box 15"/>
          <p:cNvSpPr txBox="1"/>
          <p:nvPr/>
        </p:nvSpPr>
        <p:spPr>
          <a:xfrm>
            <a:off x="12238296" y="2954056"/>
            <a:ext cx="5184344" cy="76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27"/>
              </a:lnSpc>
              <a:spcBef>
                <a:spcPct val="0"/>
              </a:spcBef>
            </a:pPr>
            <a:r>
              <a:rPr lang="en-US" sz="4151" b="1" spc="332">
                <a:solidFill>
                  <a:srgbClr val="1C2120"/>
                </a:solidFill>
                <a:latin typeface="Gotham Bold"/>
                <a:ea typeface="Gotham Bold"/>
                <a:cs typeface="Gotham Bold"/>
                <a:sym typeface="Gotham Bold"/>
              </a:rPr>
              <a:t>Nur...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49D2BAF5-49B3-E5E6-B3E2-46D0B752F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035" y="3293590"/>
            <a:ext cx="2967595" cy="29675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31" y="3300421"/>
            <a:ext cx="2885627" cy="288562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-3985446" y="2257425"/>
            <a:ext cx="11335500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5759" y="694989"/>
            <a:ext cx="4004530" cy="400453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-2191508" y="8954690"/>
            <a:ext cx="10059232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AutoShape 8"/>
          <p:cNvSpPr/>
          <p:nvPr/>
        </p:nvSpPr>
        <p:spPr>
          <a:xfrm>
            <a:off x="12238296" y="6979631"/>
            <a:ext cx="11335500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586230" y="5492097"/>
            <a:ext cx="1082829" cy="1043577"/>
          </a:xfrm>
          <a:custGeom>
            <a:avLst/>
            <a:gdLst/>
            <a:ahLst/>
            <a:cxnLst/>
            <a:rect l="l" t="t" r="r" b="b"/>
            <a:pathLst>
              <a:path w="1082829" h="1043577">
                <a:moveTo>
                  <a:pt x="0" y="0"/>
                </a:moveTo>
                <a:lnTo>
                  <a:pt x="1082830" y="0"/>
                </a:lnTo>
                <a:lnTo>
                  <a:pt x="1082830" y="1043577"/>
                </a:lnTo>
                <a:lnTo>
                  <a:pt x="0" y="10435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7049131" y="5492097"/>
            <a:ext cx="818594" cy="1274076"/>
          </a:xfrm>
          <a:custGeom>
            <a:avLst/>
            <a:gdLst/>
            <a:ahLst/>
            <a:cxnLst/>
            <a:rect l="l" t="t" r="r" b="b"/>
            <a:pathLst>
              <a:path w="818594" h="1274076">
                <a:moveTo>
                  <a:pt x="0" y="0"/>
                </a:moveTo>
                <a:lnTo>
                  <a:pt x="818593" y="0"/>
                </a:lnTo>
                <a:lnTo>
                  <a:pt x="818593" y="1274076"/>
                </a:lnTo>
                <a:lnTo>
                  <a:pt x="0" y="12740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15683076" y="3219291"/>
            <a:ext cx="1867006" cy="1523943"/>
          </a:xfrm>
          <a:custGeom>
            <a:avLst/>
            <a:gdLst/>
            <a:ahLst/>
            <a:cxnLst/>
            <a:rect l="l" t="t" r="r" b="b"/>
            <a:pathLst>
              <a:path w="1867006" h="1523943">
                <a:moveTo>
                  <a:pt x="0" y="0"/>
                </a:moveTo>
                <a:lnTo>
                  <a:pt x="1867005" y="0"/>
                </a:lnTo>
                <a:lnTo>
                  <a:pt x="1867005" y="1523943"/>
                </a:lnTo>
                <a:lnTo>
                  <a:pt x="0" y="15239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1021216" y="1019175"/>
            <a:ext cx="632884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1C2120"/>
                </a:solidFill>
                <a:latin typeface="DM Sans Bold"/>
                <a:ea typeface="DM Sans Bold"/>
                <a:cs typeface="DM Sans Bold"/>
                <a:sym typeface="DM Sans Bold"/>
              </a:rPr>
              <a:t>STATISTIKEN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50003" y="4667034"/>
            <a:ext cx="5184344" cy="1922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27"/>
              </a:lnSpc>
              <a:spcBef>
                <a:spcPct val="0"/>
              </a:spcBef>
            </a:pPr>
            <a:r>
              <a:rPr lang="en-US" sz="2551" spc="204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der Jugendlichen haben bereits Pornos an andere geschickt ohne deren Zustimmung.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50003" y="7206519"/>
            <a:ext cx="6083926" cy="534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90"/>
              </a:lnSpc>
            </a:pPr>
            <a:r>
              <a:rPr lang="en-US" sz="1460" i="1" spc="116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*Klicksafe.de, Neue Studie der</a:t>
            </a:r>
          </a:p>
          <a:p>
            <a:pPr marL="0" lvl="0" indent="0" algn="just">
              <a:lnSpc>
                <a:spcPts val="2190"/>
              </a:lnSpc>
              <a:spcBef>
                <a:spcPct val="0"/>
              </a:spcBef>
            </a:pPr>
            <a:r>
              <a:rPr lang="en-US" sz="1460" i="1" spc="116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Medienanstalt NRW 2024, 181 Befragte 11-17 J.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64787" y="6574724"/>
            <a:ext cx="5184344" cy="143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7"/>
              </a:lnSpc>
            </a:pPr>
            <a:r>
              <a:rPr lang="en-US" sz="2551" spc="204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der </a:t>
            </a:r>
            <a:r>
              <a:rPr lang="en-US" sz="2551" b="1" spc="204">
                <a:solidFill>
                  <a:srgbClr val="1C2120"/>
                </a:solidFill>
                <a:latin typeface="Gotham Bold"/>
                <a:ea typeface="Gotham Bold"/>
                <a:cs typeface="Gotham Bold"/>
                <a:sym typeface="Gotham Bold"/>
              </a:rPr>
              <a:t>11-17 Jährigen</a:t>
            </a:r>
            <a:r>
              <a:rPr lang="en-US" sz="2551" spc="204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 konsumieren Pornografie.</a:t>
            </a:r>
          </a:p>
          <a:p>
            <a:pPr marL="0" lvl="0" indent="0" algn="ctr">
              <a:lnSpc>
                <a:spcPts val="3827"/>
              </a:lnSpc>
              <a:spcBef>
                <a:spcPct val="0"/>
              </a:spcBef>
            </a:pPr>
            <a:r>
              <a:rPr lang="en-US" sz="2551" spc="204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(gelegentlich bis täglich)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4431" y="9049940"/>
            <a:ext cx="6083926" cy="534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90"/>
              </a:lnSpc>
            </a:pPr>
            <a:r>
              <a:rPr lang="en-US" sz="1460" i="1" spc="116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*Klicksafe.de, Neue Studie der</a:t>
            </a:r>
          </a:p>
          <a:p>
            <a:pPr marL="0" lvl="0" indent="0" algn="just">
              <a:lnSpc>
                <a:spcPts val="2190"/>
              </a:lnSpc>
              <a:spcBef>
                <a:spcPct val="0"/>
              </a:spcBef>
            </a:pPr>
            <a:r>
              <a:rPr lang="en-US" sz="1460" i="1" spc="116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Medienanstalt NRW 2024, 1186 Befragte 11-17 J.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E87F5D5-5698-9322-494E-A8B3F2361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369" y="2569004"/>
            <a:ext cx="3565956" cy="3565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894" y="2577212"/>
            <a:ext cx="3467461" cy="3467461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-3985446" y="2257425"/>
            <a:ext cx="11335500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AutoShape 6"/>
          <p:cNvSpPr/>
          <p:nvPr/>
        </p:nvSpPr>
        <p:spPr>
          <a:xfrm>
            <a:off x="0" y="9181216"/>
            <a:ext cx="13517162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4769163" y="5210800"/>
            <a:ext cx="1301162" cy="1253995"/>
          </a:xfrm>
          <a:custGeom>
            <a:avLst/>
            <a:gdLst/>
            <a:ahLst/>
            <a:cxnLst/>
            <a:rect l="l" t="t" r="r" b="b"/>
            <a:pathLst>
              <a:path w="1301162" h="1253995">
                <a:moveTo>
                  <a:pt x="0" y="0"/>
                </a:moveTo>
                <a:lnTo>
                  <a:pt x="1301162" y="0"/>
                </a:lnTo>
                <a:lnTo>
                  <a:pt x="1301162" y="1253995"/>
                </a:lnTo>
                <a:lnTo>
                  <a:pt x="0" y="12539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2535189" y="5210800"/>
            <a:ext cx="983648" cy="1530970"/>
          </a:xfrm>
          <a:custGeom>
            <a:avLst/>
            <a:gdLst/>
            <a:ahLst/>
            <a:cxnLst/>
            <a:rect l="l" t="t" r="r" b="b"/>
            <a:pathLst>
              <a:path w="983648" h="1530970">
                <a:moveTo>
                  <a:pt x="0" y="0"/>
                </a:moveTo>
                <a:lnTo>
                  <a:pt x="983648" y="0"/>
                </a:lnTo>
                <a:lnTo>
                  <a:pt x="983648" y="1530969"/>
                </a:lnTo>
                <a:lnTo>
                  <a:pt x="0" y="15309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021216" y="1019175"/>
            <a:ext cx="632884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1C2120"/>
                </a:solidFill>
                <a:latin typeface="DM Sans Bold"/>
                <a:ea typeface="DM Sans Bold"/>
                <a:cs typeface="DM Sans Bold"/>
                <a:sym typeface="DM Sans Bold"/>
              </a:rPr>
              <a:t>STATISTIKEN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05518" y="6517557"/>
            <a:ext cx="6229671" cy="2303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99"/>
              </a:lnSpc>
              <a:spcBef>
                <a:spcPct val="0"/>
              </a:spcBef>
            </a:pPr>
            <a:r>
              <a:rPr lang="en-US" sz="3066" spc="245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der </a:t>
            </a:r>
            <a:r>
              <a:rPr lang="en-US" sz="3066" b="1" spc="245">
                <a:solidFill>
                  <a:srgbClr val="1C2120"/>
                </a:solidFill>
                <a:latin typeface="Gotham Bold"/>
                <a:ea typeface="Gotham Bold"/>
                <a:cs typeface="Gotham Bold"/>
                <a:sym typeface="Gotham Bold"/>
              </a:rPr>
              <a:t>11-17 Jährigen</a:t>
            </a:r>
            <a:r>
              <a:rPr lang="en-US" sz="3066" spc="245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 sagen, das Pornos ihnen vermitteln, wie sich Männer beim Sex verhalten.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6280" y="9295516"/>
            <a:ext cx="6083926" cy="534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90"/>
              </a:lnSpc>
            </a:pPr>
            <a:r>
              <a:rPr lang="en-US" sz="1460" i="1" spc="116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*Klicksafe.de, Neue Studie der</a:t>
            </a:r>
          </a:p>
          <a:p>
            <a:pPr marL="0" lvl="0" indent="0" algn="just">
              <a:lnSpc>
                <a:spcPts val="2190"/>
              </a:lnSpc>
              <a:spcBef>
                <a:spcPct val="0"/>
              </a:spcBef>
            </a:pPr>
            <a:r>
              <a:rPr lang="en-US" sz="1460" i="1" spc="116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Medienanstalt NRW 2024, 2205 Befragte 11-17 J.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444435BA-1300-5BB7-0DC7-5609C97CA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1216" y="1019175"/>
            <a:ext cx="632884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1C2120"/>
                </a:solidFill>
                <a:latin typeface="DM Sans Bold"/>
                <a:ea typeface="DM Sans Bold"/>
                <a:cs typeface="DM Sans Bold"/>
                <a:sym typeface="DM Sans Bold"/>
              </a:rPr>
              <a:t>STATISTIKEN</a:t>
            </a:r>
          </a:p>
        </p:txBody>
      </p:sp>
      <p:sp>
        <p:nvSpPr>
          <p:cNvPr id="4" name="AutoShape 4"/>
          <p:cNvSpPr/>
          <p:nvPr/>
        </p:nvSpPr>
        <p:spPr>
          <a:xfrm>
            <a:off x="-3985446" y="2257425"/>
            <a:ext cx="11335500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1021216" y="9280673"/>
            <a:ext cx="9440292" cy="534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3"/>
              </a:lnSpc>
              <a:spcBef>
                <a:spcPct val="0"/>
              </a:spcBef>
            </a:pPr>
            <a:r>
              <a:rPr lang="en-US" sz="1462" spc="117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Von den in Deutschland lebenden Befragten der </a:t>
            </a:r>
          </a:p>
          <a:p>
            <a:pPr algn="l">
              <a:lnSpc>
                <a:spcPts val="2193"/>
              </a:lnSpc>
              <a:spcBef>
                <a:spcPct val="0"/>
              </a:spcBef>
            </a:pPr>
            <a:r>
              <a:rPr lang="en-US" sz="1462" spc="117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EU Kids Online-Studie (Hasebrink et al. 2019)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209" y="806216"/>
            <a:ext cx="9985008" cy="904097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144000" y="7318815"/>
            <a:ext cx="1428199" cy="101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4"/>
              </a:lnSpc>
            </a:pPr>
            <a:r>
              <a:rPr lang="en-US" sz="5938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31%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72199" y="5840044"/>
            <a:ext cx="1620032" cy="101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4"/>
              </a:lnSpc>
            </a:pPr>
            <a:r>
              <a:rPr lang="en-US" sz="5938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65%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84581" y="4125858"/>
            <a:ext cx="1428199" cy="101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4"/>
              </a:lnSpc>
            </a:pPr>
            <a:r>
              <a:rPr lang="en-US" sz="5938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21%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98681" y="2527191"/>
            <a:ext cx="1620032" cy="101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4"/>
              </a:lnSpc>
            </a:pPr>
            <a:r>
              <a:rPr lang="en-US" sz="5938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42%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21" y="1821439"/>
            <a:ext cx="2639590" cy="263959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13383" y="2662163"/>
            <a:ext cx="11209156" cy="881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7"/>
              </a:lnSpc>
              <a:spcBef>
                <a:spcPct val="0"/>
              </a:spcBef>
            </a:pPr>
            <a:r>
              <a:rPr lang="en-US" sz="2351" spc="188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Meine Beziehungsfähigkeit zum anderen Geschlecht nimmt immer mehr ab und/oder wird zunehmend sexualisiert!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676" y="3823705"/>
            <a:ext cx="2639590" cy="26395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21" y="5972360"/>
            <a:ext cx="2639590" cy="26395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826631" y="4516168"/>
            <a:ext cx="10407984" cy="132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527"/>
              </a:lnSpc>
              <a:spcBef>
                <a:spcPct val="0"/>
              </a:spcBef>
            </a:pPr>
            <a:r>
              <a:rPr lang="en-US" sz="2351" spc="188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Ich nutze Pornografie, um Dinge zu kompensieren wie: Niedergeschlagenheit, Langeweile, Spannungen, Einsamkeit oder als Belohnung!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13383" y="6813085"/>
            <a:ext cx="12378867" cy="881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7"/>
              </a:lnSpc>
              <a:spcBef>
                <a:spcPct val="0"/>
              </a:spcBef>
            </a:pPr>
            <a:r>
              <a:rPr lang="en-US" sz="2351" spc="188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Ich fühle mich nach der Selbstbefriedigung oder Sexualkontakten öfters leer und ausgelaugt oder habe es sogar bereut!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11860" y="414337"/>
            <a:ext cx="632884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1C2120"/>
                </a:solidFill>
                <a:latin typeface="DM Sans Bold"/>
                <a:ea typeface="DM Sans Bold"/>
                <a:cs typeface="DM Sans Bold"/>
                <a:sym typeface="DM Sans Bold"/>
              </a:rPr>
              <a:t>SUCHTTEST</a:t>
            </a:r>
          </a:p>
        </p:txBody>
      </p:sp>
      <p:sp>
        <p:nvSpPr>
          <p:cNvPr id="9" name="AutoShape 9"/>
          <p:cNvSpPr/>
          <p:nvPr/>
        </p:nvSpPr>
        <p:spPr>
          <a:xfrm>
            <a:off x="6952492" y="1633538"/>
            <a:ext cx="11335500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17662495" y="1803780"/>
            <a:ext cx="340531" cy="565196"/>
          </a:xfrm>
          <a:custGeom>
            <a:avLst/>
            <a:gdLst/>
            <a:ahLst/>
            <a:cxnLst/>
            <a:rect l="l" t="t" r="r" b="b"/>
            <a:pathLst>
              <a:path w="340531" h="565196">
                <a:moveTo>
                  <a:pt x="0" y="0"/>
                </a:moveTo>
                <a:lnTo>
                  <a:pt x="340531" y="0"/>
                </a:lnTo>
                <a:lnTo>
                  <a:pt x="340531" y="565196"/>
                </a:lnTo>
                <a:lnTo>
                  <a:pt x="0" y="5651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TextBox 11"/>
          <p:cNvSpPr txBox="1"/>
          <p:nvPr/>
        </p:nvSpPr>
        <p:spPr>
          <a:xfrm>
            <a:off x="9370442" y="1815905"/>
            <a:ext cx="8109802" cy="464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27"/>
              </a:lnSpc>
              <a:spcBef>
                <a:spcPct val="0"/>
              </a:spcBef>
            </a:pPr>
            <a:r>
              <a:rPr lang="en-US" sz="2551" spc="20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+10.000 TEILNEHMER/INNEN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9676" y="7669203"/>
            <a:ext cx="2639590" cy="263959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426045" y="8509927"/>
            <a:ext cx="11209156" cy="881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527"/>
              </a:lnSpc>
              <a:spcBef>
                <a:spcPct val="0"/>
              </a:spcBef>
            </a:pPr>
            <a:r>
              <a:rPr lang="en-US" sz="2351" spc="188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Ich habe mit oder meinem Partner versprochen aufzuhören, es aber mehrfach nicht geschafft.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49523" y="1024011"/>
            <a:ext cx="8109802" cy="40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77"/>
              </a:lnSpc>
              <a:spcBef>
                <a:spcPct val="0"/>
              </a:spcBef>
            </a:pPr>
            <a:r>
              <a:rPr lang="en-US" sz="2251" i="1" spc="180">
                <a:solidFill>
                  <a:srgbClr val="00000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auf www.free-indeed.de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1B939C0DDA394C91E0269B14C2BE91" ma:contentTypeVersion="18" ma:contentTypeDescription="Ein neues Dokument erstellen." ma:contentTypeScope="" ma:versionID="5e6945a310497ea66a0c66e36b70867a">
  <xsd:schema xmlns:xsd="http://www.w3.org/2001/XMLSchema" xmlns:xs="http://www.w3.org/2001/XMLSchema" xmlns:p="http://schemas.microsoft.com/office/2006/metadata/properties" xmlns:ns2="bb527e49-9edb-4836-b1df-43484ddcfdfd" xmlns:ns3="ba299795-779d-4e50-b5ca-344ac1d09995" targetNamespace="http://schemas.microsoft.com/office/2006/metadata/properties" ma:root="true" ma:fieldsID="8a39349a67f0929528857100620c682d" ns2:_="" ns3:_="">
    <xsd:import namespace="bb527e49-9edb-4836-b1df-43484ddcfdfd"/>
    <xsd:import namespace="ba299795-779d-4e50-b5ca-344ac1d099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27e49-9edb-4836-b1df-43484ddcfd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fe2ddbcd-839e-476d-8379-216f760d7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99795-779d-4e50-b5ca-344ac1d09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25c2be-309b-474a-b839-78138d2c570f}" ma:internalName="TaxCatchAll" ma:showField="CatchAllData" ma:web="ba299795-779d-4e50-b5ca-344ac1d099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299795-779d-4e50-b5ca-344ac1d09995" xsi:nil="true"/>
    <lcf76f155ced4ddcb4097134ff3c332f xmlns="bb527e49-9edb-4836-b1df-43484ddcfdf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E93CE7-3561-4D8E-A421-1F336DE78336}"/>
</file>

<file path=customXml/itemProps2.xml><?xml version="1.0" encoding="utf-8"?>
<ds:datastoreItem xmlns:ds="http://schemas.openxmlformats.org/officeDocument/2006/customXml" ds:itemID="{2E06CD25-6400-4252-8A24-069F8E9FE0FF}"/>
</file>

<file path=customXml/itemProps3.xml><?xml version="1.0" encoding="utf-8"?>
<ds:datastoreItem xmlns:ds="http://schemas.openxmlformats.org/officeDocument/2006/customXml" ds:itemID="{E3398A7A-01BC-4EAE-AC4C-C8505FF1E67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Benutzerdefiniert</PresentationFormat>
  <Paragraphs>57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DM Sans Bold</vt:lpstr>
      <vt:lpstr>Gotham Italics</vt:lpstr>
      <vt:lpstr>Gotham Bold</vt:lpstr>
      <vt:lpstr>Arial</vt:lpstr>
      <vt:lpstr>Gotham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GFB - Jugendstatistiken</dc:title>
  <cp:lastModifiedBy>Tobias Dietrich</cp:lastModifiedBy>
  <cp:revision>3</cp:revision>
  <dcterms:created xsi:type="dcterms:W3CDTF">2006-08-16T00:00:00Z</dcterms:created>
  <dcterms:modified xsi:type="dcterms:W3CDTF">2025-04-29T20:09:46Z</dcterms:modified>
  <dc:identifier>DAGgBVB-9Mg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0x010100371B939C0DDA394C91E0269B14C2BE91</vt:lpwstr>
  </property>
</Properties>
</file>