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2" r:id="rId5"/>
    <p:sldId id="283" r:id="rId6"/>
    <p:sldId id="257" r:id="rId7"/>
    <p:sldId id="28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7" r:id="rId17"/>
    <p:sldId id="278" r:id="rId18"/>
    <p:sldId id="269" r:id="rId19"/>
    <p:sldId id="279" r:id="rId20"/>
    <p:sldId id="280" r:id="rId21"/>
    <p:sldId id="272" r:id="rId22"/>
    <p:sldId id="273" r:id="rId23"/>
    <p:sldId id="274" r:id="rId24"/>
  </p:sldIdLst>
  <p:sldSz cx="18288000" cy="10287000"/>
  <p:notesSz cx="6858000" cy="9144000"/>
  <p:defaultTextStyle>
    <a:defPPr>
      <a:defRPr lang="de-DE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DB7A-573E-4ACB-A7D3-E86E59862CA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225-DC66-415D-A126-92A25951B1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1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9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DB7A-573E-4ACB-A7D3-E86E59862CA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F8225-DC66-415D-A126-92A25951B1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0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1.svg"/><Relationship Id="rId4" Type="http://schemas.openxmlformats.org/officeDocument/2006/relationships/image" Target="../media/image49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21.sv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4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58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12" Type="http://schemas.openxmlformats.org/officeDocument/2006/relationships/image" Target="../media/image23.svg"/><Relationship Id="rId17" Type="http://schemas.openxmlformats.org/officeDocument/2006/relationships/image" Target="../media/image11.png"/><Relationship Id="rId2" Type="http://schemas.openxmlformats.org/officeDocument/2006/relationships/image" Target="../media/image4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21.svg"/><Relationship Id="rId9" Type="http://schemas.openxmlformats.org/officeDocument/2006/relationships/image" Target="../media/image6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0503" y="455518"/>
            <a:ext cx="2448917" cy="2448917"/>
          </a:xfrm>
          <a:custGeom>
            <a:avLst/>
            <a:gdLst/>
            <a:ahLst/>
            <a:cxnLst/>
            <a:rect l="l" t="t" r="r" b="b"/>
            <a:pathLst>
              <a:path w="2448917" h="2448917">
                <a:moveTo>
                  <a:pt x="0" y="0"/>
                </a:moveTo>
                <a:lnTo>
                  <a:pt x="2448916" y="0"/>
                </a:lnTo>
                <a:lnTo>
                  <a:pt x="2448916" y="2448917"/>
                </a:lnTo>
                <a:lnTo>
                  <a:pt x="0" y="2448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82114" y="4304403"/>
            <a:ext cx="12123773" cy="3865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551" spc="20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Inhalte und Grafiken sind </a:t>
            </a:r>
            <a:r>
              <a:rPr lang="en-US" sz="2551" b="1" spc="204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für die Verwendung im Rahmen des </a:t>
            </a:r>
          </a:p>
          <a:p>
            <a:pPr algn="ctr">
              <a:lnSpc>
                <a:spcPts val="3827"/>
              </a:lnSpc>
            </a:pPr>
            <a:r>
              <a:rPr lang="en-US" sz="2551" b="1" spc="204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Gemeinde-Freiheitsbundles </a:t>
            </a:r>
            <a:r>
              <a:rPr lang="en-US" sz="2551" spc="20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gedacht.</a:t>
            </a:r>
          </a:p>
          <a:p>
            <a:pPr algn="ctr">
              <a:lnSpc>
                <a:spcPts val="3827"/>
              </a:lnSpc>
            </a:pPr>
            <a:r>
              <a:rPr lang="en-US" sz="2551" spc="20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Vervielfältigung in jeglicher Form oder weiteres Teilen bitte unbedingt erst mit uns absprechen. </a:t>
            </a:r>
          </a:p>
          <a:p>
            <a:pPr algn="ctr">
              <a:lnSpc>
                <a:spcPts val="3827"/>
              </a:lnSpc>
            </a:pPr>
            <a:endParaRPr lang="en-US" sz="2551" spc="204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  <a:p>
            <a:pPr algn="ctr">
              <a:lnSpc>
                <a:spcPts val="3827"/>
              </a:lnSpc>
              <a:spcBef>
                <a:spcPct val="0"/>
              </a:spcBef>
            </a:pPr>
            <a:r>
              <a:rPr lang="en-US" sz="2551" spc="20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Vielen Dank!</a:t>
            </a:r>
          </a:p>
          <a:p>
            <a:pPr algn="ctr">
              <a:lnSpc>
                <a:spcPts val="3827"/>
              </a:lnSpc>
              <a:spcBef>
                <a:spcPct val="0"/>
              </a:spcBef>
            </a:pPr>
            <a:r>
              <a:rPr lang="en-US" sz="2551" spc="20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Tobias Dietrich &amp; Rebekka Robert </a:t>
            </a:r>
          </a:p>
          <a:p>
            <a:pPr algn="ctr">
              <a:lnSpc>
                <a:spcPts val="3827"/>
              </a:lnSpc>
              <a:spcBef>
                <a:spcPct val="0"/>
              </a:spcBef>
            </a:pPr>
            <a:r>
              <a:rPr lang="en-US" sz="2551" spc="204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Leitung free!ndeed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52159" y="2774651"/>
            <a:ext cx="9783682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60"/>
              </a:lnSpc>
            </a:pPr>
            <a:r>
              <a:rPr lang="en-US" sz="8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Wichtiger Hinweis: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6806726" y="8656021"/>
            <a:ext cx="4674549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just">
              <a:defRPr sz="1600" i="1">
                <a:solidFill>
                  <a:srgbClr val="1C2120"/>
                </a:solidFill>
              </a:defRPr>
            </a:lvl1pPr>
          </a:lstStyle>
          <a:p>
            <a:r>
              <a:rPr lang="en-US" dirty="0" smtClean="0">
                <a:sym typeface="Gotham Italics"/>
              </a:rPr>
              <a:t>(Diese Folie darf nach Kenntisnahme gelöscht werden)</a:t>
            </a:r>
            <a:endParaRPr lang="en-US" dirty="0">
              <a:sym typeface="Gotham Italics"/>
            </a:endParaRPr>
          </a:p>
        </p:txBody>
      </p:sp>
    </p:spTree>
    <p:extLst>
      <p:ext uri="{BB962C8B-B14F-4D97-AF65-F5344CB8AC3E}">
        <p14:creationId xmlns:p14="http://schemas.microsoft.com/office/powerpoint/2010/main" val="369291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811" y="3999003"/>
            <a:ext cx="2629172" cy="366700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954" y="5130436"/>
            <a:ext cx="3925734" cy="16753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9954" y="5143500"/>
            <a:ext cx="4314729" cy="17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66665" y="1852233"/>
            <a:ext cx="6154670" cy="6582535"/>
          </a:xfrm>
          <a:custGeom>
            <a:avLst/>
            <a:gdLst/>
            <a:ahLst/>
            <a:cxnLst/>
            <a:rect l="l" t="t" r="r" b="b"/>
            <a:pathLst>
              <a:path w="6154670" h="6582535">
                <a:moveTo>
                  <a:pt x="0" y="0"/>
                </a:moveTo>
                <a:lnTo>
                  <a:pt x="6154670" y="0"/>
                </a:lnTo>
                <a:lnTo>
                  <a:pt x="6154670" y="6582534"/>
                </a:lnTo>
                <a:lnTo>
                  <a:pt x="0" y="6582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635114">
            <a:off x="9434052" y="2924748"/>
            <a:ext cx="1660371" cy="1153958"/>
          </a:xfrm>
          <a:custGeom>
            <a:avLst/>
            <a:gdLst/>
            <a:ahLst/>
            <a:cxnLst/>
            <a:rect l="l" t="t" r="r" b="b"/>
            <a:pathLst>
              <a:path w="1660371" h="1153958">
                <a:moveTo>
                  <a:pt x="0" y="0"/>
                </a:moveTo>
                <a:lnTo>
                  <a:pt x="1660370" y="0"/>
                </a:lnTo>
                <a:lnTo>
                  <a:pt x="1660370" y="1153958"/>
                </a:lnTo>
                <a:lnTo>
                  <a:pt x="0" y="1153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8980">
            <a:off x="7908668" y="3460008"/>
            <a:ext cx="1660371" cy="1153958"/>
          </a:xfrm>
          <a:custGeom>
            <a:avLst/>
            <a:gdLst/>
            <a:ahLst/>
            <a:cxnLst/>
            <a:rect l="l" t="t" r="r" b="b"/>
            <a:pathLst>
              <a:path w="1660371" h="1153958">
                <a:moveTo>
                  <a:pt x="0" y="0"/>
                </a:moveTo>
                <a:lnTo>
                  <a:pt x="1660371" y="0"/>
                </a:lnTo>
                <a:lnTo>
                  <a:pt x="1660371" y="1153958"/>
                </a:lnTo>
                <a:lnTo>
                  <a:pt x="0" y="1153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2717" y="2527412"/>
            <a:ext cx="5912901" cy="49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  <a:spcBef>
                <a:spcPct val="0"/>
              </a:spcBef>
            </a:pPr>
            <a:r>
              <a:rPr lang="en-US" sz="2882" b="1" spc="386" dirty="0">
                <a:solidFill>
                  <a:srgbClr val="000000"/>
                </a:solidFill>
              </a:rPr>
              <a:t>LIMBISCHES SYSTEM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9308" y="3219252"/>
            <a:ext cx="7133107" cy="100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</a:pPr>
            <a:r>
              <a:rPr lang="en-US" sz="2882" b="1" spc="386" dirty="0">
                <a:solidFill>
                  <a:srgbClr val="000000"/>
                </a:solidFill>
              </a:rPr>
              <a:t>PRÄFRONTALER</a:t>
            </a:r>
          </a:p>
          <a:p>
            <a:pPr algn="ctr">
              <a:lnSpc>
                <a:spcPts val="4035"/>
              </a:lnSpc>
              <a:spcBef>
                <a:spcPct val="0"/>
              </a:spcBef>
            </a:pPr>
            <a:r>
              <a:rPr lang="en-US" sz="2882" b="1" spc="386" dirty="0">
                <a:solidFill>
                  <a:srgbClr val="000000"/>
                </a:solidFill>
              </a:rPr>
              <a:t>KORTEX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4590" y="6601088"/>
            <a:ext cx="6066665" cy="150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5"/>
              </a:lnSpc>
              <a:spcBef>
                <a:spcPct val="0"/>
              </a:spcBef>
            </a:pPr>
            <a:r>
              <a:rPr lang="en-US" sz="2882" i="1" spc="386" dirty="0" err="1">
                <a:solidFill>
                  <a:srgbClr val="000000"/>
                </a:solidFill>
              </a:rPr>
              <a:t>Als</a:t>
            </a:r>
            <a:r>
              <a:rPr lang="en-US" sz="2882" i="1" spc="386" dirty="0">
                <a:solidFill>
                  <a:srgbClr val="000000"/>
                </a:solidFill>
              </a:rPr>
              <a:t> </a:t>
            </a:r>
            <a:r>
              <a:rPr lang="en-US" sz="2882" i="1" spc="386" dirty="0" err="1">
                <a:solidFill>
                  <a:srgbClr val="000000"/>
                </a:solidFill>
              </a:rPr>
              <a:t>Teil</a:t>
            </a:r>
            <a:r>
              <a:rPr lang="en-US" sz="2882" i="1" spc="386" dirty="0">
                <a:solidFill>
                  <a:srgbClr val="000000"/>
                </a:solidFill>
              </a:rPr>
              <a:t> des </a:t>
            </a:r>
            <a:r>
              <a:rPr lang="en-US" sz="2882" i="1" spc="386" dirty="0" err="1">
                <a:solidFill>
                  <a:srgbClr val="000000"/>
                </a:solidFill>
              </a:rPr>
              <a:t>Gedächtnisses</a:t>
            </a:r>
            <a:r>
              <a:rPr lang="en-US" sz="2882" i="1" spc="386" dirty="0">
                <a:solidFill>
                  <a:srgbClr val="000000"/>
                </a:solidFill>
              </a:rPr>
              <a:t> </a:t>
            </a:r>
            <a:r>
              <a:rPr lang="en-US" sz="2882" i="1" spc="386" dirty="0" err="1">
                <a:solidFill>
                  <a:srgbClr val="000000"/>
                </a:solidFill>
              </a:rPr>
              <a:t>speichert</a:t>
            </a:r>
            <a:r>
              <a:rPr lang="en-US" sz="2882" i="1" spc="386" dirty="0">
                <a:solidFill>
                  <a:srgbClr val="000000"/>
                </a:solidFill>
              </a:rPr>
              <a:t> </a:t>
            </a:r>
            <a:r>
              <a:rPr lang="en-US" sz="2882" i="1" spc="386" dirty="0" err="1">
                <a:solidFill>
                  <a:srgbClr val="000000"/>
                </a:solidFill>
              </a:rPr>
              <a:t>es</a:t>
            </a:r>
            <a:r>
              <a:rPr lang="en-US" sz="2882" i="1" spc="386" dirty="0">
                <a:solidFill>
                  <a:srgbClr val="000000"/>
                </a:solidFill>
              </a:rPr>
              <a:t> die </a:t>
            </a:r>
            <a:r>
              <a:rPr lang="en-US" sz="2882" i="1" spc="386" dirty="0" err="1">
                <a:solidFill>
                  <a:srgbClr val="000000"/>
                </a:solidFill>
              </a:rPr>
              <a:t>mit</a:t>
            </a:r>
            <a:r>
              <a:rPr lang="en-US" sz="2882" i="1" spc="386" dirty="0">
                <a:solidFill>
                  <a:srgbClr val="000000"/>
                </a:solidFill>
              </a:rPr>
              <a:t> </a:t>
            </a:r>
            <a:r>
              <a:rPr lang="en-US" sz="2882" i="1" spc="386" dirty="0" err="1">
                <a:solidFill>
                  <a:srgbClr val="000000"/>
                </a:solidFill>
              </a:rPr>
              <a:t>Emotionen</a:t>
            </a:r>
            <a:r>
              <a:rPr lang="en-US" sz="2882" i="1" spc="386" dirty="0">
                <a:solidFill>
                  <a:srgbClr val="000000"/>
                </a:solidFill>
              </a:rPr>
              <a:t> </a:t>
            </a:r>
            <a:r>
              <a:rPr lang="en-US" sz="2882" i="1" spc="386" dirty="0" err="1">
                <a:solidFill>
                  <a:srgbClr val="000000"/>
                </a:solidFill>
              </a:rPr>
              <a:t>verknüpften</a:t>
            </a:r>
            <a:r>
              <a:rPr lang="en-US" sz="2882" i="1" spc="386" dirty="0">
                <a:solidFill>
                  <a:srgbClr val="000000"/>
                </a:solidFill>
              </a:rPr>
              <a:t> </a:t>
            </a:r>
            <a:r>
              <a:rPr lang="en-US" sz="2882" i="1" spc="386" dirty="0" err="1">
                <a:solidFill>
                  <a:srgbClr val="000000"/>
                </a:solidFill>
              </a:rPr>
              <a:t>Erinnerungen</a:t>
            </a:r>
            <a:r>
              <a:rPr lang="en-US" sz="2882" i="1" spc="386" dirty="0">
                <a:solidFill>
                  <a:srgbClr val="000000"/>
                </a:solidFill>
              </a:rPr>
              <a:t> ab.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8528" y="4409642"/>
            <a:ext cx="5619472" cy="253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5"/>
              </a:lnSpc>
            </a:pPr>
            <a:r>
              <a:rPr lang="en-US" sz="2882" b="1" spc="386" dirty="0">
                <a:solidFill>
                  <a:srgbClr val="000000"/>
                </a:solidFill>
                <a:latin typeface="Alegreya Bold"/>
              </a:rPr>
              <a:t>=</a:t>
            </a:r>
            <a:r>
              <a:rPr lang="en-US" sz="2882" b="1" spc="386" dirty="0">
                <a:solidFill>
                  <a:srgbClr val="000000"/>
                </a:solidFill>
              </a:rPr>
              <a:t>Chef/CEO</a:t>
            </a:r>
          </a:p>
          <a:p>
            <a:pPr marL="622407" lvl="1" indent="-311204">
              <a:lnSpc>
                <a:spcPts val="4035"/>
              </a:lnSpc>
              <a:buFont typeface="Arial"/>
              <a:buChar char="•"/>
            </a:pPr>
            <a:r>
              <a:rPr lang="en-US" sz="2882" spc="386" dirty="0" err="1">
                <a:solidFill>
                  <a:srgbClr val="000000"/>
                </a:solidFill>
              </a:rPr>
              <a:t>Planung</a:t>
            </a:r>
            <a:r>
              <a:rPr lang="en-US" sz="2882" spc="386" dirty="0">
                <a:solidFill>
                  <a:srgbClr val="000000"/>
                </a:solidFill>
              </a:rPr>
              <a:t>, </a:t>
            </a:r>
            <a:r>
              <a:rPr lang="en-US" sz="2882" spc="386" dirty="0" err="1">
                <a:solidFill>
                  <a:srgbClr val="000000"/>
                </a:solidFill>
              </a:rPr>
              <a:t>Entscheidung</a:t>
            </a:r>
            <a:r>
              <a:rPr lang="en-US" sz="2882" spc="386" dirty="0">
                <a:solidFill>
                  <a:srgbClr val="000000"/>
                </a:solidFill>
              </a:rPr>
              <a:t>, </a:t>
            </a:r>
            <a:r>
              <a:rPr lang="en-US" sz="2882" spc="386" dirty="0" err="1">
                <a:solidFill>
                  <a:srgbClr val="000000"/>
                </a:solidFill>
              </a:rPr>
              <a:t>Nachdenken</a:t>
            </a:r>
            <a:r>
              <a:rPr lang="en-US" sz="2882" spc="386" dirty="0">
                <a:solidFill>
                  <a:srgbClr val="000000"/>
                </a:solidFill>
              </a:rPr>
              <a:t>,...</a:t>
            </a:r>
          </a:p>
          <a:p>
            <a:pPr marL="622407" lvl="1" indent="-311204">
              <a:lnSpc>
                <a:spcPts val="4035"/>
              </a:lnSpc>
              <a:buFont typeface="Arial"/>
              <a:buChar char="•"/>
            </a:pPr>
            <a:r>
              <a:rPr lang="en-US" sz="2882" spc="386" dirty="0" err="1">
                <a:solidFill>
                  <a:srgbClr val="000000"/>
                </a:solidFill>
              </a:rPr>
              <a:t>nicht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>
                <a:solidFill>
                  <a:srgbClr val="000000"/>
                </a:solidFill>
              </a:rPr>
              <a:t>vor</a:t>
            </a:r>
            <a:r>
              <a:rPr lang="en-US" sz="2882" spc="386" dirty="0">
                <a:solidFill>
                  <a:srgbClr val="000000"/>
                </a:solidFill>
              </a:rPr>
              <a:t> 25 J. </a:t>
            </a:r>
            <a:r>
              <a:rPr lang="en-US" sz="2882" spc="386" dirty="0" err="1">
                <a:solidFill>
                  <a:srgbClr val="000000"/>
                </a:solidFill>
              </a:rPr>
              <a:t>völlig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>
                <a:solidFill>
                  <a:srgbClr val="000000"/>
                </a:solidFill>
              </a:rPr>
              <a:t>ausgereift</a:t>
            </a:r>
            <a:endParaRPr lang="en-US" sz="2882" spc="386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92717" y="3835312"/>
            <a:ext cx="571738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1203" lvl="1">
              <a:lnSpc>
                <a:spcPts val="4035"/>
              </a:lnSpc>
            </a:pPr>
            <a:r>
              <a:rPr lang="en-US" sz="2882" b="1" spc="386" dirty="0">
                <a:solidFill>
                  <a:srgbClr val="000000"/>
                </a:solidFill>
              </a:rPr>
              <a:t>=</a:t>
            </a:r>
            <a:r>
              <a:rPr lang="en-US" sz="2882" b="1" spc="386" dirty="0" err="1">
                <a:solidFill>
                  <a:srgbClr val="000000"/>
                </a:solidFill>
              </a:rPr>
              <a:t>Überlebenssystem</a:t>
            </a:r>
            <a:endParaRPr lang="en-US" sz="2882" b="1" spc="386" dirty="0">
              <a:solidFill>
                <a:srgbClr val="000000"/>
              </a:solidFill>
            </a:endParaRPr>
          </a:p>
          <a:p>
            <a:pPr marL="622407" lvl="1" indent="-311204">
              <a:lnSpc>
                <a:spcPts val="4035"/>
              </a:lnSpc>
              <a:buFont typeface="Arial"/>
              <a:buChar char="•"/>
            </a:pPr>
            <a:r>
              <a:rPr lang="en-US" sz="2882" spc="386" dirty="0" err="1">
                <a:solidFill>
                  <a:srgbClr val="000000"/>
                </a:solidFill>
              </a:rPr>
              <a:t>Emotionen</a:t>
            </a:r>
            <a:r>
              <a:rPr lang="en-US" sz="2882" spc="386" dirty="0">
                <a:solidFill>
                  <a:srgbClr val="000000"/>
                </a:solidFill>
              </a:rPr>
              <a:t>, </a:t>
            </a:r>
            <a:r>
              <a:rPr lang="en-US" sz="2882" spc="386" dirty="0" err="1">
                <a:solidFill>
                  <a:srgbClr val="000000"/>
                </a:solidFill>
              </a:rPr>
              <a:t>Erinnerungen</a:t>
            </a:r>
            <a:endParaRPr lang="en-US" sz="2882" spc="386" dirty="0">
              <a:solidFill>
                <a:srgbClr val="000000"/>
              </a:solidFill>
            </a:endParaRPr>
          </a:p>
          <a:p>
            <a:pPr marL="622407" lvl="1" indent="-311204">
              <a:lnSpc>
                <a:spcPts val="4035"/>
              </a:lnSpc>
              <a:buFont typeface="Arial"/>
              <a:buChar char="•"/>
            </a:pPr>
            <a:r>
              <a:rPr lang="en-US" sz="2882" spc="386" dirty="0" err="1">
                <a:solidFill>
                  <a:srgbClr val="000000"/>
                </a:solidFill>
              </a:rPr>
              <a:t>Belohnungssystem</a:t>
            </a:r>
            <a:endParaRPr lang="en-US" sz="2882" spc="386" dirty="0">
              <a:solidFill>
                <a:srgbClr val="000000"/>
              </a:solidFill>
            </a:endParaRPr>
          </a:p>
          <a:p>
            <a:pPr marL="622407" lvl="1" indent="-311204">
              <a:lnSpc>
                <a:spcPts val="4035"/>
              </a:lnSpc>
              <a:buFont typeface="Arial"/>
              <a:buChar char="•"/>
            </a:pPr>
            <a:r>
              <a:rPr lang="en-US" sz="2882" spc="386" dirty="0" err="1">
                <a:solidFill>
                  <a:srgbClr val="000000"/>
                </a:solidFill>
              </a:rPr>
              <a:t>kann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>
                <a:solidFill>
                  <a:srgbClr val="000000"/>
                </a:solidFill>
              </a:rPr>
              <a:t>präfront</a:t>
            </a:r>
            <a:r>
              <a:rPr lang="en-US" sz="2882" spc="386" dirty="0">
                <a:solidFill>
                  <a:srgbClr val="000000"/>
                </a:solidFill>
              </a:rPr>
              <a:t>. </a:t>
            </a:r>
            <a:r>
              <a:rPr lang="en-US" sz="2882" spc="386" dirty="0" err="1" smtClean="0">
                <a:solidFill>
                  <a:srgbClr val="000000"/>
                </a:solidFill>
              </a:rPr>
              <a:t>Kortex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 smtClean="0">
                <a:solidFill>
                  <a:srgbClr val="000000"/>
                </a:solidFill>
              </a:rPr>
              <a:t>umgehen</a:t>
            </a:r>
            <a:endParaRPr lang="en-US" sz="2882" spc="386" dirty="0">
              <a:solidFill>
                <a:srgbClr val="000000"/>
              </a:solidFill>
            </a:endParaRPr>
          </a:p>
        </p:txBody>
      </p:sp>
      <p:sp>
        <p:nvSpPr>
          <p:cNvPr id="14" name="Freeform 8"/>
          <p:cNvSpPr/>
          <p:nvPr/>
        </p:nvSpPr>
        <p:spPr>
          <a:xfrm rot="11224124" flipH="1">
            <a:off x="10801712" y="2724304"/>
            <a:ext cx="2006173" cy="433089"/>
          </a:xfrm>
          <a:custGeom>
            <a:avLst/>
            <a:gdLst/>
            <a:ahLst/>
            <a:cxnLst/>
            <a:rect l="l" t="t" r="r" b="b"/>
            <a:pathLst>
              <a:path w="2388805" h="674837">
                <a:moveTo>
                  <a:pt x="0" y="0"/>
                </a:moveTo>
                <a:lnTo>
                  <a:pt x="2388805" y="0"/>
                </a:lnTo>
                <a:lnTo>
                  <a:pt x="2388805" y="674838"/>
                </a:lnTo>
                <a:lnTo>
                  <a:pt x="0" y="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/>
          <p:cNvSpPr/>
          <p:nvPr/>
        </p:nvSpPr>
        <p:spPr>
          <a:xfrm rot="11775747">
            <a:off x="5788110" y="2866482"/>
            <a:ext cx="2250768" cy="433089"/>
          </a:xfrm>
          <a:custGeom>
            <a:avLst/>
            <a:gdLst/>
            <a:ahLst/>
            <a:cxnLst/>
            <a:rect l="l" t="t" r="r" b="b"/>
            <a:pathLst>
              <a:path w="2388805" h="674837">
                <a:moveTo>
                  <a:pt x="0" y="0"/>
                </a:moveTo>
                <a:lnTo>
                  <a:pt x="2388805" y="0"/>
                </a:lnTo>
                <a:lnTo>
                  <a:pt x="2388805" y="674838"/>
                </a:lnTo>
                <a:lnTo>
                  <a:pt x="0" y="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219130" y="8699162"/>
            <a:ext cx="1352696" cy="1352696"/>
          </a:xfrm>
          <a:custGeom>
            <a:avLst/>
            <a:gdLst/>
            <a:ahLst/>
            <a:cxnLst/>
            <a:rect l="l" t="t" r="r" b="b"/>
            <a:pathLst>
              <a:path w="1352696" h="1352696">
                <a:moveTo>
                  <a:pt x="0" y="0"/>
                </a:moveTo>
                <a:lnTo>
                  <a:pt x="1352696" y="0"/>
                </a:lnTo>
                <a:lnTo>
                  <a:pt x="1352696" y="1352696"/>
                </a:lnTo>
                <a:lnTo>
                  <a:pt x="0" y="1352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147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248906"/>
            <a:ext cx="7152371" cy="5246370"/>
            <a:chOff x="0" y="0"/>
            <a:chExt cx="4198620" cy="3079750"/>
          </a:xfrm>
        </p:grpSpPr>
        <p:sp>
          <p:nvSpPr>
            <p:cNvPr id="4" name="Freeform 4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3"/>
              <a:stretch>
                <a:fillRect l="-4949" r="-494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106929" y="2045539"/>
            <a:ext cx="7152371" cy="5246370"/>
            <a:chOff x="0" y="0"/>
            <a:chExt cx="4198620" cy="3079750"/>
          </a:xfrm>
        </p:grpSpPr>
        <p:sp>
          <p:nvSpPr>
            <p:cNvPr id="6" name="Freeform 6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4"/>
              <a:stretch>
                <a:fillRect l="-51387" t="-57550" r="-54105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231735" y="7642887"/>
            <a:ext cx="1905992" cy="49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5"/>
              </a:lnSpc>
              <a:spcBef>
                <a:spcPct val="0"/>
              </a:spcBef>
            </a:pPr>
            <a:r>
              <a:rPr lang="en-US" sz="2882" b="1" spc="386" dirty="0">
                <a:solidFill>
                  <a:srgbClr val="000000"/>
                </a:solidFill>
              </a:rPr>
              <a:t>SUCHT!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07347" y="7652412"/>
            <a:ext cx="9651802" cy="488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5"/>
              </a:lnSpc>
              <a:spcBef>
                <a:spcPct val="0"/>
              </a:spcBef>
            </a:pPr>
            <a:r>
              <a:rPr lang="en-US" sz="2882" spc="386" dirty="0">
                <a:solidFill>
                  <a:srgbClr val="000000"/>
                </a:solidFill>
              </a:rPr>
              <a:t>Die </a:t>
            </a:r>
            <a:r>
              <a:rPr lang="en-US" sz="2882" spc="386" dirty="0" err="1">
                <a:solidFill>
                  <a:srgbClr val="000000"/>
                </a:solidFill>
              </a:rPr>
              <a:t>wiederholte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>
                <a:solidFill>
                  <a:srgbClr val="000000"/>
                </a:solidFill>
              </a:rPr>
              <a:t>Nutzung</a:t>
            </a:r>
            <a:r>
              <a:rPr lang="en-US" sz="2882" spc="386" dirty="0">
                <a:solidFill>
                  <a:srgbClr val="000000"/>
                </a:solidFill>
              </a:rPr>
              <a:t> dieses </a:t>
            </a:r>
            <a:r>
              <a:rPr lang="en-US" sz="2882" spc="386" dirty="0" err="1">
                <a:solidFill>
                  <a:srgbClr val="000000"/>
                </a:solidFill>
              </a:rPr>
              <a:t>Weges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>
                <a:solidFill>
                  <a:srgbClr val="000000"/>
                </a:solidFill>
              </a:rPr>
              <a:t>führt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  <a:r>
              <a:rPr lang="en-US" sz="2882" spc="386" dirty="0" err="1">
                <a:solidFill>
                  <a:srgbClr val="000000"/>
                </a:solidFill>
              </a:rPr>
              <a:t>zur</a:t>
            </a:r>
            <a:r>
              <a:rPr lang="en-US" sz="2882" spc="386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Freeform 8"/>
          <p:cNvSpPr/>
          <p:nvPr/>
        </p:nvSpPr>
        <p:spPr>
          <a:xfrm rot="11224124" flipH="1">
            <a:off x="8060097" y="1814190"/>
            <a:ext cx="2006173" cy="433089"/>
          </a:xfrm>
          <a:custGeom>
            <a:avLst/>
            <a:gdLst/>
            <a:ahLst/>
            <a:cxnLst/>
            <a:rect l="l" t="t" r="r" b="b"/>
            <a:pathLst>
              <a:path w="2388805" h="674837">
                <a:moveTo>
                  <a:pt x="0" y="0"/>
                </a:moveTo>
                <a:lnTo>
                  <a:pt x="2388805" y="0"/>
                </a:lnTo>
                <a:lnTo>
                  <a:pt x="2388805" y="674838"/>
                </a:lnTo>
                <a:lnTo>
                  <a:pt x="0" y="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219130" y="8699162"/>
            <a:ext cx="1352696" cy="1352696"/>
          </a:xfrm>
          <a:custGeom>
            <a:avLst/>
            <a:gdLst/>
            <a:ahLst/>
            <a:cxnLst/>
            <a:rect l="l" t="t" r="r" b="b"/>
            <a:pathLst>
              <a:path w="1352696" h="1352696">
                <a:moveTo>
                  <a:pt x="0" y="0"/>
                </a:moveTo>
                <a:lnTo>
                  <a:pt x="1352696" y="0"/>
                </a:lnTo>
                <a:lnTo>
                  <a:pt x="1352696" y="1352696"/>
                </a:lnTo>
                <a:lnTo>
                  <a:pt x="0" y="1352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13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4126">
            <a:off x="1073253" y="-5234587"/>
            <a:ext cx="16141494" cy="20756174"/>
          </a:xfrm>
          <a:custGeom>
            <a:avLst/>
            <a:gdLst/>
            <a:ahLst/>
            <a:cxnLst/>
            <a:rect l="l" t="t" r="r" b="b"/>
            <a:pathLst>
              <a:path w="16141494" h="20756174">
                <a:moveTo>
                  <a:pt x="0" y="17081174"/>
                </a:moveTo>
                <a:lnTo>
                  <a:pt x="6533334" y="0"/>
                </a:lnTo>
                <a:lnTo>
                  <a:pt x="16141494" y="3675000"/>
                </a:lnTo>
                <a:lnTo>
                  <a:pt x="9608160" y="20756174"/>
                </a:lnTo>
                <a:lnTo>
                  <a:pt x="0" y="17081174"/>
                </a:lnTo>
                <a:close/>
              </a:path>
            </a:pathLst>
          </a:custGeom>
          <a:blipFill>
            <a:blip r:embed="rId2"/>
            <a:stretch>
              <a:fillRect l="-3571" t="-12717" r="-15248" b="-25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130" y="8699162"/>
            <a:ext cx="1352696" cy="1352696"/>
          </a:xfrm>
          <a:custGeom>
            <a:avLst/>
            <a:gdLst/>
            <a:ahLst/>
            <a:cxnLst/>
            <a:rect l="l" t="t" r="r" b="b"/>
            <a:pathLst>
              <a:path w="1352696" h="1352696">
                <a:moveTo>
                  <a:pt x="0" y="0"/>
                </a:moveTo>
                <a:lnTo>
                  <a:pt x="1352696" y="0"/>
                </a:lnTo>
                <a:lnTo>
                  <a:pt x="1352696" y="1352696"/>
                </a:lnTo>
                <a:lnTo>
                  <a:pt x="0" y="13526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55731" y="2418022"/>
            <a:ext cx="4885419" cy="5450956"/>
          </a:xfrm>
          <a:custGeom>
            <a:avLst/>
            <a:gdLst/>
            <a:ahLst/>
            <a:cxnLst/>
            <a:rect l="l" t="t" r="r" b="b"/>
            <a:pathLst>
              <a:path w="4885419" h="5450956">
                <a:moveTo>
                  <a:pt x="0" y="0"/>
                </a:moveTo>
                <a:lnTo>
                  <a:pt x="4885419" y="0"/>
                </a:lnTo>
                <a:lnTo>
                  <a:pt x="4885419" y="5450956"/>
                </a:lnTo>
                <a:lnTo>
                  <a:pt x="0" y="5450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14083" y="6121890"/>
            <a:ext cx="1272821" cy="1323349"/>
          </a:xfrm>
          <a:custGeom>
            <a:avLst/>
            <a:gdLst/>
            <a:ahLst/>
            <a:cxnLst/>
            <a:rect l="l" t="t" r="r" b="b"/>
            <a:pathLst>
              <a:path w="1272821" h="1323349">
                <a:moveTo>
                  <a:pt x="0" y="0"/>
                </a:moveTo>
                <a:lnTo>
                  <a:pt x="1272821" y="0"/>
                </a:lnTo>
                <a:lnTo>
                  <a:pt x="1272821" y="1323349"/>
                </a:lnTo>
                <a:lnTo>
                  <a:pt x="0" y="1323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15414" y="1486655"/>
            <a:ext cx="1070159" cy="1455998"/>
          </a:xfrm>
          <a:custGeom>
            <a:avLst/>
            <a:gdLst/>
            <a:ahLst/>
            <a:cxnLst/>
            <a:rect l="l" t="t" r="r" b="b"/>
            <a:pathLst>
              <a:path w="1070159" h="1455998">
                <a:moveTo>
                  <a:pt x="0" y="0"/>
                </a:moveTo>
                <a:lnTo>
                  <a:pt x="1070159" y="0"/>
                </a:lnTo>
                <a:lnTo>
                  <a:pt x="1070159" y="1455999"/>
                </a:lnTo>
                <a:lnTo>
                  <a:pt x="0" y="1455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9221983" y="2418022"/>
            <a:ext cx="1362580" cy="524631"/>
          </a:xfrm>
          <a:prstGeom prst="line">
            <a:avLst/>
          </a:prstGeom>
          <a:ln w="38100" cap="flat">
            <a:solidFill>
              <a:srgbClr val="241F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flipV="1">
            <a:off x="9144000" y="5994418"/>
            <a:ext cx="1369425" cy="789147"/>
          </a:xfrm>
          <a:prstGeom prst="line">
            <a:avLst/>
          </a:prstGeom>
          <a:ln w="38100" cap="flat">
            <a:solidFill>
              <a:srgbClr val="241F2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566415" y="1434728"/>
            <a:ext cx="4882199" cy="150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5"/>
              </a:lnSpc>
              <a:spcBef>
                <a:spcPct val="0"/>
              </a:spcBef>
            </a:pPr>
            <a:r>
              <a:rPr lang="en-US" sz="2882" b="1" spc="386" dirty="0">
                <a:solidFill>
                  <a:srgbClr val="241F21"/>
                </a:solidFill>
                <a:latin typeface="Gotham Bold"/>
              </a:rPr>
              <a:t>DER KAMPF FINDET AUF ZWEI EBENEN STATT!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24518" y="79601"/>
            <a:ext cx="3276151" cy="15271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0727" y="8167395"/>
            <a:ext cx="2233803" cy="108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155" b="-626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74466" y="3724280"/>
            <a:ext cx="1066363" cy="265258"/>
          </a:xfrm>
          <a:custGeom>
            <a:avLst/>
            <a:gdLst/>
            <a:ahLst/>
            <a:cxnLst/>
            <a:rect l="l" t="t" r="r" b="b"/>
            <a:pathLst>
              <a:path w="1066363" h="265258">
                <a:moveTo>
                  <a:pt x="0" y="0"/>
                </a:moveTo>
                <a:lnTo>
                  <a:pt x="1066363" y="0"/>
                </a:lnTo>
                <a:lnTo>
                  <a:pt x="1066363" y="265258"/>
                </a:lnTo>
                <a:lnTo>
                  <a:pt x="0" y="26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08104" y="2083252"/>
            <a:ext cx="1066363" cy="265258"/>
          </a:xfrm>
          <a:custGeom>
            <a:avLst/>
            <a:gdLst/>
            <a:ahLst/>
            <a:cxnLst/>
            <a:rect l="l" t="t" r="r" b="b"/>
            <a:pathLst>
              <a:path w="1066363" h="265258">
                <a:moveTo>
                  <a:pt x="0" y="0"/>
                </a:moveTo>
                <a:lnTo>
                  <a:pt x="1066362" y="0"/>
                </a:lnTo>
                <a:lnTo>
                  <a:pt x="1066362" y="265258"/>
                </a:lnTo>
                <a:lnTo>
                  <a:pt x="0" y="26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83923">
            <a:off x="2484022" y="2060602"/>
            <a:ext cx="914527" cy="310558"/>
          </a:xfrm>
          <a:custGeom>
            <a:avLst/>
            <a:gdLst/>
            <a:ahLst/>
            <a:cxnLst/>
            <a:rect l="l" t="t" r="r" b="b"/>
            <a:pathLst>
              <a:path w="914527" h="310558">
                <a:moveTo>
                  <a:pt x="0" y="0"/>
                </a:moveTo>
                <a:lnTo>
                  <a:pt x="914526" y="0"/>
                </a:lnTo>
                <a:lnTo>
                  <a:pt x="914526" y="310558"/>
                </a:lnTo>
                <a:lnTo>
                  <a:pt x="0" y="31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3550384" y="3753709"/>
            <a:ext cx="914527" cy="310558"/>
          </a:xfrm>
          <a:custGeom>
            <a:avLst/>
            <a:gdLst/>
            <a:ahLst/>
            <a:cxnLst/>
            <a:rect l="l" t="t" r="r" b="b"/>
            <a:pathLst>
              <a:path w="914527" h="310558">
                <a:moveTo>
                  <a:pt x="0" y="0"/>
                </a:moveTo>
                <a:lnTo>
                  <a:pt x="914527" y="0"/>
                </a:lnTo>
                <a:lnTo>
                  <a:pt x="914527" y="310558"/>
                </a:lnTo>
                <a:lnTo>
                  <a:pt x="0" y="31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62927" y="1994815"/>
            <a:ext cx="1080637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spc="294" dirty="0">
                <a:solidFill>
                  <a:srgbClr val="000000"/>
                </a:solidFill>
                <a:latin typeface="Gotham Bold"/>
              </a:rPr>
              <a:t>WERDE EHRLICH </a:t>
            </a:r>
            <a:r>
              <a:rPr lang="en-US" sz="2199" i="1" spc="294" dirty="0">
                <a:solidFill>
                  <a:srgbClr val="000000"/>
                </a:solidFill>
                <a:latin typeface="Gotham Italics"/>
              </a:rPr>
              <a:t>(ZU DIR SELBST UND ANDEREN)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62927" y="5388833"/>
            <a:ext cx="855238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spc="294" dirty="0">
                <a:solidFill>
                  <a:srgbClr val="000000"/>
                </a:solidFill>
                <a:latin typeface="Gotham Bold"/>
              </a:rPr>
              <a:t>SUCH DIR HILFE UND NIMM SIE 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9923" y="7023069"/>
            <a:ext cx="782218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spc="294" dirty="0">
                <a:solidFill>
                  <a:srgbClr val="000000"/>
                </a:solidFill>
                <a:latin typeface="Gotham Bold"/>
              </a:rPr>
              <a:t>SEI RADIKAL </a:t>
            </a:r>
            <a:r>
              <a:rPr lang="en-US" sz="2199" i="1" spc="294" dirty="0">
                <a:solidFill>
                  <a:srgbClr val="000000"/>
                </a:solidFill>
                <a:latin typeface="Gotham Italics"/>
              </a:rPr>
              <a:t>(TU DEINEN TEIL)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08104" y="5461626"/>
            <a:ext cx="1066363" cy="265258"/>
          </a:xfrm>
          <a:custGeom>
            <a:avLst/>
            <a:gdLst/>
            <a:ahLst/>
            <a:cxnLst/>
            <a:rect l="l" t="t" r="r" b="b"/>
            <a:pathLst>
              <a:path w="1066363" h="265258">
                <a:moveTo>
                  <a:pt x="0" y="0"/>
                </a:moveTo>
                <a:lnTo>
                  <a:pt x="1066362" y="0"/>
                </a:lnTo>
                <a:lnTo>
                  <a:pt x="1066362" y="265258"/>
                </a:lnTo>
                <a:lnTo>
                  <a:pt x="0" y="26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2484022" y="5491055"/>
            <a:ext cx="914527" cy="310558"/>
          </a:xfrm>
          <a:custGeom>
            <a:avLst/>
            <a:gdLst/>
            <a:ahLst/>
            <a:cxnLst/>
            <a:rect l="l" t="t" r="r" b="b"/>
            <a:pathLst>
              <a:path w="914527" h="310558">
                <a:moveTo>
                  <a:pt x="0" y="0"/>
                </a:moveTo>
                <a:lnTo>
                  <a:pt x="914526" y="0"/>
                </a:lnTo>
                <a:lnTo>
                  <a:pt x="914526" y="310558"/>
                </a:lnTo>
                <a:lnTo>
                  <a:pt x="0" y="31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74466" y="7095862"/>
            <a:ext cx="1066363" cy="265258"/>
          </a:xfrm>
          <a:custGeom>
            <a:avLst/>
            <a:gdLst/>
            <a:ahLst/>
            <a:cxnLst/>
            <a:rect l="l" t="t" r="r" b="b"/>
            <a:pathLst>
              <a:path w="1066363" h="265258">
                <a:moveTo>
                  <a:pt x="0" y="0"/>
                </a:moveTo>
                <a:lnTo>
                  <a:pt x="1066363" y="0"/>
                </a:lnTo>
                <a:lnTo>
                  <a:pt x="1066363" y="265258"/>
                </a:lnTo>
                <a:lnTo>
                  <a:pt x="0" y="26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3550384" y="7125291"/>
            <a:ext cx="914527" cy="310558"/>
          </a:xfrm>
          <a:custGeom>
            <a:avLst/>
            <a:gdLst/>
            <a:ahLst/>
            <a:cxnLst/>
            <a:rect l="l" t="t" r="r" b="b"/>
            <a:pathLst>
              <a:path w="914527" h="310558">
                <a:moveTo>
                  <a:pt x="0" y="0"/>
                </a:moveTo>
                <a:lnTo>
                  <a:pt x="914527" y="0"/>
                </a:lnTo>
                <a:lnTo>
                  <a:pt x="914527" y="310558"/>
                </a:lnTo>
                <a:lnTo>
                  <a:pt x="0" y="31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62927" y="8761295"/>
            <a:ext cx="855238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spc="294" dirty="0">
                <a:solidFill>
                  <a:srgbClr val="000000"/>
                </a:solidFill>
                <a:latin typeface="Gotham Bold"/>
              </a:rPr>
              <a:t>SCHAU AUF JESUS UND LAUF ZU JESUS</a:t>
            </a:r>
          </a:p>
        </p:txBody>
      </p:sp>
      <p:sp>
        <p:nvSpPr>
          <p:cNvPr id="16" name="Freeform 16"/>
          <p:cNvSpPr/>
          <p:nvPr/>
        </p:nvSpPr>
        <p:spPr>
          <a:xfrm>
            <a:off x="219130" y="8699162"/>
            <a:ext cx="1352696" cy="1352696"/>
          </a:xfrm>
          <a:custGeom>
            <a:avLst/>
            <a:gdLst/>
            <a:ahLst/>
            <a:cxnLst/>
            <a:rect l="l" t="t" r="r" b="b"/>
            <a:pathLst>
              <a:path w="1352696" h="1352696">
                <a:moveTo>
                  <a:pt x="0" y="0"/>
                </a:moveTo>
                <a:lnTo>
                  <a:pt x="1352696" y="0"/>
                </a:lnTo>
                <a:lnTo>
                  <a:pt x="1352696" y="1352696"/>
                </a:lnTo>
                <a:lnTo>
                  <a:pt x="0" y="1352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408104" y="8910025"/>
            <a:ext cx="1066363" cy="265258"/>
          </a:xfrm>
          <a:custGeom>
            <a:avLst/>
            <a:gdLst/>
            <a:ahLst/>
            <a:cxnLst/>
            <a:rect l="l" t="t" r="r" b="b"/>
            <a:pathLst>
              <a:path w="1066363" h="265258">
                <a:moveTo>
                  <a:pt x="0" y="0"/>
                </a:moveTo>
                <a:lnTo>
                  <a:pt x="1066362" y="0"/>
                </a:lnTo>
                <a:lnTo>
                  <a:pt x="1066362" y="265258"/>
                </a:lnTo>
                <a:lnTo>
                  <a:pt x="0" y="26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2484022" y="8939454"/>
            <a:ext cx="914527" cy="310558"/>
          </a:xfrm>
          <a:custGeom>
            <a:avLst/>
            <a:gdLst/>
            <a:ahLst/>
            <a:cxnLst/>
            <a:rect l="l" t="t" r="r" b="b"/>
            <a:pathLst>
              <a:path w="914527" h="310558">
                <a:moveTo>
                  <a:pt x="0" y="0"/>
                </a:moveTo>
                <a:lnTo>
                  <a:pt x="914526" y="0"/>
                </a:lnTo>
                <a:lnTo>
                  <a:pt x="914526" y="310558"/>
                </a:lnTo>
                <a:lnTo>
                  <a:pt x="0" y="31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289923" y="3616793"/>
            <a:ext cx="1143196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b="1" spc="294" dirty="0">
                <a:solidFill>
                  <a:srgbClr val="000000"/>
                </a:solidFill>
                <a:latin typeface="Gotham Bold"/>
              </a:rPr>
              <a:t>TU BUSSE FÜR DEINEN SELBSTSÜCHTIGEN LEBENSSTIL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0747" y="146371"/>
            <a:ext cx="3059513" cy="13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511" y="7493182"/>
            <a:ext cx="511084" cy="5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8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9222" r="-922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1577" y="1266555"/>
            <a:ext cx="3065526" cy="4114800"/>
          </a:xfrm>
          <a:custGeom>
            <a:avLst/>
            <a:gdLst/>
            <a:ahLst/>
            <a:cxnLst/>
            <a:rect l="l" t="t" r="r" b="b"/>
            <a:pathLst>
              <a:path w="3065526" h="4114800">
                <a:moveTo>
                  <a:pt x="0" y="0"/>
                </a:moveTo>
                <a:lnTo>
                  <a:pt x="3065526" y="0"/>
                </a:lnTo>
                <a:lnTo>
                  <a:pt x="30655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68832">
            <a:off x="2266607" y="3603137"/>
            <a:ext cx="2388805" cy="674837"/>
          </a:xfrm>
          <a:custGeom>
            <a:avLst/>
            <a:gdLst/>
            <a:ahLst/>
            <a:cxnLst/>
            <a:rect l="l" t="t" r="r" b="b"/>
            <a:pathLst>
              <a:path w="2388805" h="674837">
                <a:moveTo>
                  <a:pt x="0" y="0"/>
                </a:moveTo>
                <a:lnTo>
                  <a:pt x="2388805" y="0"/>
                </a:lnTo>
                <a:lnTo>
                  <a:pt x="2388805" y="674838"/>
                </a:lnTo>
                <a:lnTo>
                  <a:pt x="0" y="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00000">
            <a:off x="1255670" y="3539581"/>
            <a:ext cx="901664" cy="704425"/>
          </a:xfrm>
          <a:custGeom>
            <a:avLst/>
            <a:gdLst/>
            <a:ahLst/>
            <a:cxnLst/>
            <a:rect l="l" t="t" r="r" b="b"/>
            <a:pathLst>
              <a:path w="901664" h="704425">
                <a:moveTo>
                  <a:pt x="0" y="0"/>
                </a:moveTo>
                <a:lnTo>
                  <a:pt x="901664" y="0"/>
                </a:lnTo>
                <a:lnTo>
                  <a:pt x="901664" y="704425"/>
                </a:lnTo>
                <a:lnTo>
                  <a:pt x="0" y="704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8663" y="7099808"/>
            <a:ext cx="1457512" cy="1457512"/>
          </a:xfrm>
          <a:custGeom>
            <a:avLst/>
            <a:gdLst/>
            <a:ahLst/>
            <a:cxnLst/>
            <a:rect l="l" t="t" r="r" b="b"/>
            <a:pathLst>
              <a:path w="1457512" h="1457512">
                <a:moveTo>
                  <a:pt x="0" y="0"/>
                </a:moveTo>
                <a:lnTo>
                  <a:pt x="1457512" y="0"/>
                </a:lnTo>
                <a:lnTo>
                  <a:pt x="1457512" y="1457511"/>
                </a:lnTo>
                <a:lnTo>
                  <a:pt x="0" y="14575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07103" y="745464"/>
            <a:ext cx="4133297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7"/>
              </a:lnSpc>
            </a:pPr>
            <a:r>
              <a:rPr lang="en-US" sz="2751" spc="220" dirty="0" smtClean="0">
                <a:solidFill>
                  <a:srgbClr val="1C2120"/>
                </a:solidFill>
              </a:rPr>
              <a:t>12,4% des </a:t>
            </a:r>
            <a:r>
              <a:rPr lang="en-US" sz="2751" spc="220" dirty="0" err="1" smtClean="0">
                <a:solidFill>
                  <a:srgbClr val="1C2120"/>
                </a:solidFill>
              </a:rPr>
              <a:t>weltweiten</a:t>
            </a:r>
            <a:r>
              <a:rPr lang="en-US" sz="2751" spc="220" dirty="0" smtClean="0">
                <a:solidFill>
                  <a:srgbClr val="1C2120"/>
                </a:solidFill>
              </a:rPr>
              <a:t/>
            </a:r>
            <a:br>
              <a:rPr lang="en-US" sz="2751" spc="220" dirty="0" smtClean="0">
                <a:solidFill>
                  <a:srgbClr val="1C2120"/>
                </a:solidFill>
              </a:rPr>
            </a:br>
            <a:r>
              <a:rPr lang="en-US" sz="2751" spc="220" dirty="0" smtClean="0">
                <a:solidFill>
                  <a:srgbClr val="1C2120"/>
                </a:solidFill>
              </a:rPr>
              <a:t>Porno-Traffics </a:t>
            </a:r>
            <a:r>
              <a:rPr lang="en-US" sz="2751" spc="220" dirty="0" err="1" smtClean="0">
                <a:solidFill>
                  <a:srgbClr val="1C2120"/>
                </a:solidFill>
              </a:rPr>
              <a:t>im</a:t>
            </a:r>
            <a:r>
              <a:rPr lang="en-US" sz="2751" spc="220" dirty="0" smtClean="0">
                <a:solidFill>
                  <a:srgbClr val="1C2120"/>
                </a:solidFill>
              </a:rPr>
              <a:t> Internet </a:t>
            </a:r>
            <a:r>
              <a:rPr lang="en-US" sz="2751" spc="220" dirty="0" err="1">
                <a:solidFill>
                  <a:srgbClr val="1C2120"/>
                </a:solidFill>
              </a:rPr>
              <a:t>geschieht</a:t>
            </a:r>
            <a:r>
              <a:rPr lang="en-US" sz="2751" spc="220" dirty="0" smtClean="0">
                <a:solidFill>
                  <a:srgbClr val="1C2120"/>
                </a:solidFill>
              </a:rPr>
              <a:t> in Deutschland.</a:t>
            </a:r>
            <a:endParaRPr lang="en-US" sz="2751" spc="220" dirty="0">
              <a:solidFill>
                <a:srgbClr val="1C212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86212" y="8174061"/>
            <a:ext cx="564234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127"/>
              </a:lnSpc>
              <a:spcBef>
                <a:spcPct val="0"/>
              </a:spcBef>
            </a:pPr>
            <a:r>
              <a:rPr lang="en-US" sz="2751" b="1" spc="220" dirty="0">
                <a:solidFill>
                  <a:srgbClr val="1C2120"/>
                </a:solidFill>
              </a:rPr>
              <a:t>169 </a:t>
            </a:r>
            <a:r>
              <a:rPr lang="en-US" sz="2751" b="1" spc="220" dirty="0" err="1">
                <a:solidFill>
                  <a:srgbClr val="1C2120"/>
                </a:solidFill>
              </a:rPr>
              <a:t>Jahre</a:t>
            </a:r>
            <a:r>
              <a:rPr lang="en-US" sz="2751" b="1" spc="220" dirty="0">
                <a:solidFill>
                  <a:srgbClr val="1C2120"/>
                </a:solidFill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</a:rPr>
              <a:t>Videomaterial</a:t>
            </a:r>
            <a:r>
              <a:rPr lang="en-US" sz="2751" spc="220" dirty="0">
                <a:solidFill>
                  <a:srgbClr val="1C2120"/>
                </a:solidFill>
              </a:rPr>
              <a:t>, das </a:t>
            </a:r>
            <a:r>
              <a:rPr lang="en-US" sz="2751" spc="220" dirty="0" err="1">
                <a:solidFill>
                  <a:srgbClr val="1C2120"/>
                </a:solidFill>
              </a:rPr>
              <a:t>allein</a:t>
            </a:r>
            <a:r>
              <a:rPr lang="en-US" sz="2751" spc="220" dirty="0">
                <a:solidFill>
                  <a:srgbClr val="1C2120"/>
                </a:solidFill>
              </a:rPr>
              <a:t> 2019 </a:t>
            </a:r>
            <a:r>
              <a:rPr lang="en-US" sz="2751" spc="220" dirty="0" err="1">
                <a:solidFill>
                  <a:srgbClr val="1C2120"/>
                </a:solidFill>
              </a:rPr>
              <a:t>hochgeladen</a:t>
            </a:r>
            <a:r>
              <a:rPr lang="en-US" sz="2751" spc="220" dirty="0">
                <a:solidFill>
                  <a:srgbClr val="1C2120"/>
                </a:solidFill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</a:rPr>
              <a:t>wurde</a:t>
            </a:r>
            <a:r>
              <a:rPr lang="en-US" sz="2751" spc="220" dirty="0">
                <a:solidFill>
                  <a:srgbClr val="1C2120"/>
                </a:solidFill>
              </a:rPr>
              <a:t> - auf </a:t>
            </a:r>
            <a:r>
              <a:rPr lang="en-US" sz="2751" spc="220" dirty="0" err="1">
                <a:solidFill>
                  <a:srgbClr val="1C2120"/>
                </a:solidFill>
              </a:rPr>
              <a:t>nur</a:t>
            </a:r>
            <a:r>
              <a:rPr lang="en-US" sz="2751" spc="220" dirty="0">
                <a:solidFill>
                  <a:srgbClr val="1C2120"/>
                </a:solidFill>
              </a:rPr>
              <a:t> </a:t>
            </a:r>
            <a:r>
              <a:rPr lang="en-US" sz="2751" b="1" spc="220" dirty="0" err="1">
                <a:solidFill>
                  <a:srgbClr val="1C2120"/>
                </a:solidFill>
              </a:rPr>
              <a:t>einer</a:t>
            </a:r>
            <a:r>
              <a:rPr lang="en-US" sz="2751" b="1" spc="220" dirty="0">
                <a:solidFill>
                  <a:srgbClr val="1C2120"/>
                </a:solidFill>
              </a:rPr>
              <a:t> Porno </a:t>
            </a:r>
            <a:r>
              <a:rPr lang="en-US" sz="2751" b="1" spc="220" dirty="0" err="1">
                <a:solidFill>
                  <a:srgbClr val="1C2120"/>
                </a:solidFill>
              </a:rPr>
              <a:t>Webseite</a:t>
            </a:r>
            <a:r>
              <a:rPr lang="en-US" sz="2751" b="1" spc="220" dirty="0">
                <a:solidFill>
                  <a:srgbClr val="1C2120"/>
                </a:solidFill>
              </a:rPr>
              <a:t>!</a:t>
            </a:r>
          </a:p>
        </p:txBody>
      </p:sp>
      <p:sp>
        <p:nvSpPr>
          <p:cNvPr id="4" name="Rechteck 3"/>
          <p:cNvSpPr/>
          <p:nvPr/>
        </p:nvSpPr>
        <p:spPr>
          <a:xfrm>
            <a:off x="357469" y="5397681"/>
            <a:ext cx="3447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de-DE" sz="1600" i="1" dirty="0">
                <a:solidFill>
                  <a:srgbClr val="1C2120"/>
                </a:solidFill>
              </a:rPr>
              <a:t>*Netzsieger, Internet Pornografie, 2018</a:t>
            </a:r>
            <a:endParaRPr lang="de-DE" sz="1600" dirty="0">
              <a:effectLst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91720" y="-1"/>
            <a:ext cx="4414355" cy="4414355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0605" y="4672903"/>
            <a:ext cx="4414355" cy="4414355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1932" y="4058705"/>
            <a:ext cx="2311924" cy="2311924"/>
          </a:xfrm>
          <a:prstGeom prst="rect">
            <a:avLst/>
          </a:prstGeom>
        </p:spPr>
      </p:pic>
      <p:sp>
        <p:nvSpPr>
          <p:cNvPr id="23" name="TextBox 10"/>
          <p:cNvSpPr txBox="1"/>
          <p:nvPr/>
        </p:nvSpPr>
        <p:spPr>
          <a:xfrm>
            <a:off x="12896360" y="1328594"/>
            <a:ext cx="5184344" cy="143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7"/>
              </a:lnSpc>
              <a:spcBef>
                <a:spcPct val="0"/>
              </a:spcBef>
            </a:pPr>
            <a:r>
              <a:rPr lang="en-US" sz="2751" spc="220" dirty="0">
                <a:solidFill>
                  <a:srgbClr val="1C2120"/>
                </a:solidFill>
                <a:sym typeface="Gotham"/>
              </a:rPr>
              <a:t>der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christlichen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Männer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konsumieren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Pornografie.</a:t>
            </a:r>
          </a:p>
          <a:p>
            <a:pPr>
              <a:lnSpc>
                <a:spcPts val="3827"/>
              </a:lnSpc>
              <a:spcBef>
                <a:spcPct val="0"/>
              </a:spcBef>
            </a:pPr>
            <a:r>
              <a:rPr lang="en-US" sz="2751" spc="220" dirty="0">
                <a:solidFill>
                  <a:srgbClr val="1C2120"/>
                </a:solidFill>
                <a:sym typeface="Gotham"/>
              </a:rPr>
              <a:t>(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gelegentlich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bis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täglich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)</a:t>
            </a:r>
          </a:p>
        </p:txBody>
      </p:sp>
      <p:sp>
        <p:nvSpPr>
          <p:cNvPr id="24" name="TextBox 11"/>
          <p:cNvSpPr txBox="1"/>
          <p:nvPr/>
        </p:nvSpPr>
        <p:spPr>
          <a:xfrm>
            <a:off x="11187743" y="6797323"/>
            <a:ext cx="5184344" cy="143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7"/>
              </a:lnSpc>
            </a:pPr>
            <a:r>
              <a:rPr lang="en-US" sz="2751" spc="220" dirty="0">
                <a:solidFill>
                  <a:srgbClr val="1C2120"/>
                </a:solidFill>
                <a:sym typeface="Gotham"/>
              </a:rPr>
              <a:t>der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christlichen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Frauen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konsumieren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Pornografie.</a:t>
            </a:r>
          </a:p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r>
              <a:rPr lang="en-US" sz="2751" spc="220" dirty="0">
                <a:solidFill>
                  <a:srgbClr val="1C2120"/>
                </a:solidFill>
                <a:sym typeface="Gotham"/>
              </a:rPr>
              <a:t>(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gelegentlich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bis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täglich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)</a:t>
            </a:r>
          </a:p>
        </p:txBody>
      </p:sp>
      <p:sp>
        <p:nvSpPr>
          <p:cNvPr id="25" name="TextBox 12"/>
          <p:cNvSpPr txBox="1"/>
          <p:nvPr/>
        </p:nvSpPr>
        <p:spPr>
          <a:xfrm>
            <a:off x="13949596" y="4576718"/>
            <a:ext cx="3752546" cy="1433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3827"/>
              </a:lnSpc>
              <a:spcBef>
                <a:spcPct val="0"/>
              </a:spcBef>
            </a:pP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sagen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,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sie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erleben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keine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Hilfe auf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dem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</a:t>
            </a:r>
            <a:r>
              <a:rPr lang="en-US" sz="2751" spc="220" dirty="0" err="1">
                <a:solidFill>
                  <a:srgbClr val="1C2120"/>
                </a:solidFill>
                <a:sym typeface="Gotham"/>
              </a:rPr>
              <a:t>Weg</a:t>
            </a:r>
            <a:r>
              <a:rPr lang="en-US" sz="2751" spc="220" dirty="0">
                <a:solidFill>
                  <a:srgbClr val="1C2120"/>
                </a:solidFill>
                <a:sym typeface="Gotham"/>
              </a:rPr>
              <a:t> in die Freiheit.</a:t>
            </a:r>
          </a:p>
        </p:txBody>
      </p:sp>
      <p:sp>
        <p:nvSpPr>
          <p:cNvPr id="26" name="TextBox 15"/>
          <p:cNvSpPr txBox="1"/>
          <p:nvPr/>
        </p:nvSpPr>
        <p:spPr>
          <a:xfrm>
            <a:off x="13343320" y="9412862"/>
            <a:ext cx="435882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just">
              <a:defRPr sz="1600" i="1">
                <a:solidFill>
                  <a:srgbClr val="1C2120"/>
                </a:solidFill>
              </a:defRPr>
            </a:lvl1pPr>
          </a:lstStyle>
          <a:p>
            <a:r>
              <a:rPr lang="en-US" dirty="0">
                <a:sym typeface="Gotham Italics"/>
              </a:rPr>
              <a:t>*2024 Survey </a:t>
            </a:r>
            <a:r>
              <a:rPr lang="en-US" dirty="0" err="1">
                <a:sym typeface="Gotham Italics"/>
              </a:rPr>
              <a:t>Barna</a:t>
            </a:r>
            <a:r>
              <a:rPr lang="en-US" dirty="0">
                <a:sym typeface="Gotham Italics"/>
              </a:rPr>
              <a:t> Group &amp; </a:t>
            </a:r>
            <a:r>
              <a:rPr lang="en-US" dirty="0" err="1">
                <a:sym typeface="Gotham Italics"/>
              </a:rPr>
              <a:t>PureDesireMinistries</a:t>
            </a:r>
            <a:endParaRPr lang="en-US" dirty="0">
              <a:sym typeface="Gotham Italics"/>
            </a:endParaRPr>
          </a:p>
        </p:txBody>
      </p:sp>
      <p:sp>
        <p:nvSpPr>
          <p:cNvPr id="27" name="TextBox 15"/>
          <p:cNvSpPr txBox="1"/>
          <p:nvPr/>
        </p:nvSpPr>
        <p:spPr>
          <a:xfrm>
            <a:off x="998894" y="9831629"/>
            <a:ext cx="2164760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just">
              <a:defRPr sz="1600" i="1">
                <a:solidFill>
                  <a:srgbClr val="1C2120"/>
                </a:solidFill>
              </a:defRPr>
            </a:lvl1pPr>
          </a:lstStyle>
          <a:p>
            <a:r>
              <a:rPr lang="en-US" dirty="0" smtClean="0">
                <a:sym typeface="Gotham Italics"/>
              </a:rPr>
              <a:t>*2019 </a:t>
            </a:r>
            <a:r>
              <a:rPr lang="en-US" dirty="0" err="1" smtClean="0">
                <a:sym typeface="Gotham Italics"/>
              </a:rPr>
              <a:t>Pornhub</a:t>
            </a:r>
            <a:r>
              <a:rPr lang="en-US" dirty="0" smtClean="0">
                <a:sym typeface="Gotham Italics"/>
              </a:rPr>
              <a:t> </a:t>
            </a:r>
            <a:r>
              <a:rPr lang="en-US" dirty="0" err="1" smtClean="0">
                <a:sym typeface="Gotham Italics"/>
              </a:rPr>
              <a:t>Statistik</a:t>
            </a:r>
            <a:endParaRPr lang="en-US" dirty="0">
              <a:sym typeface="Gotham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9509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4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a299795-779d-4e50-b5ca-344ac1d09995" xsi:nil="true"/>
    <lcf76f155ced4ddcb4097134ff3c332f xmlns="bb527e49-9edb-4836-b1df-43484ddcfdf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1B939C0DDA394C91E0269B14C2BE91" ma:contentTypeVersion="18" ma:contentTypeDescription="Ein neues Dokument erstellen." ma:contentTypeScope="" ma:versionID="5e6945a310497ea66a0c66e36b70867a">
  <xsd:schema xmlns:xsd="http://www.w3.org/2001/XMLSchema" xmlns:xs="http://www.w3.org/2001/XMLSchema" xmlns:p="http://schemas.microsoft.com/office/2006/metadata/properties" xmlns:ns2="bb527e49-9edb-4836-b1df-43484ddcfdfd" xmlns:ns3="ba299795-779d-4e50-b5ca-344ac1d09995" targetNamespace="http://schemas.microsoft.com/office/2006/metadata/properties" ma:root="true" ma:fieldsID="8a39349a67f0929528857100620c682d" ns2:_="" ns3:_="">
    <xsd:import namespace="bb527e49-9edb-4836-b1df-43484ddcfdfd"/>
    <xsd:import namespace="ba299795-779d-4e50-b5ca-344ac1d099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27e49-9edb-4836-b1df-43484ddcfd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fe2ddbcd-839e-476d-8379-216f760d7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99795-779d-4e50-b5ca-344ac1d0999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25c2be-309b-474a-b839-78138d2c570f}" ma:internalName="TaxCatchAll" ma:showField="CatchAllData" ma:web="ba299795-779d-4e50-b5ca-344ac1d099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1E8F51-FF8D-4411-9A3C-4A145AC07F8E}">
  <ds:schemaRefs>
    <ds:schemaRef ds:uri="ba299795-779d-4e50-b5ca-344ac1d09995"/>
    <ds:schemaRef ds:uri="http://schemas.microsoft.com/office/2006/metadata/properties"/>
    <ds:schemaRef ds:uri="http://purl.org/dc/elements/1.1/"/>
    <ds:schemaRef ds:uri="bb527e49-9edb-4836-b1df-43484ddcfdf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5554CCE-5C05-4D95-BB3A-0A3CA6F676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527e49-9edb-4836-b1df-43484ddcfdfd"/>
    <ds:schemaRef ds:uri="ba299795-779d-4e50-b5ca-344ac1d099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6839EC-E8EE-4DCC-A3CC-F6DB618771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Benutzerdefiniert</PresentationFormat>
  <Paragraphs>38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Alegreya Bold</vt:lpstr>
      <vt:lpstr>Arial</vt:lpstr>
      <vt:lpstr>Calibri</vt:lpstr>
      <vt:lpstr>Calibri Light</vt:lpstr>
      <vt:lpstr>DM Sans Bold</vt:lpstr>
      <vt:lpstr>Gotham</vt:lpstr>
      <vt:lpstr>Gotham Bold</vt:lpstr>
      <vt:lpstr>Gotham Italics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Tobias Dietrich</dc:creator>
  <cp:lastModifiedBy>Tobias Dietrich</cp:lastModifiedBy>
  <cp:revision>13</cp:revision>
  <dcterms:created xsi:type="dcterms:W3CDTF">2024-02-09T13:02:47Z</dcterms:created>
  <dcterms:modified xsi:type="dcterms:W3CDTF">2025-04-07T09:58:44Z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0x010100371B939C0DDA394C91E0269B14C2BE91</vt:lpwstr>
  </property>
  <property fmtid="{D5CDD505-2E9C-101B-9397-08002B2CF9AE}" pid="3" name="MediaServiceImageTags">
    <vt:lpwstr/>
  </property>
</Properties>
</file>